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Lst>
  <p:sldSz cy="5143500" cx="9144000"/>
  <p:notesSz cx="6858000" cy="9144000"/>
  <p:embeddedFontLst>
    <p:embeddedFont>
      <p:font typeface="IBM Plex Sans"/>
      <p:regular r:id="rId62"/>
      <p:bold r:id="rId63"/>
      <p:italic r:id="rId64"/>
      <p:boldItalic r:id="rId65"/>
    </p:embeddedFont>
    <p:embeddedFont>
      <p:font typeface="Inter Light"/>
      <p:regular r:id="rId66"/>
      <p:bold r:id="rId67"/>
    </p:embeddedFont>
    <p:embeddedFont>
      <p:font typeface="Red Hat Display Black"/>
      <p:bold r:id="rId68"/>
      <p:boldItalic r:id="rId69"/>
    </p:embeddedFont>
    <p:embeddedFont>
      <p:font typeface="Inter"/>
      <p:regular r:id="rId70"/>
      <p:bold r:id="rId71"/>
    </p:embeddedFont>
    <p:embeddedFont>
      <p:font typeface="Poppins"/>
      <p:regular r:id="rId72"/>
      <p:bold r:id="rId73"/>
      <p:italic r:id="rId74"/>
      <p:boldItalic r:id="rId75"/>
    </p:embeddedFont>
    <p:embeddedFont>
      <p:font typeface="IBM Plex Sans Medium"/>
      <p:regular r:id="rId76"/>
      <p:bold r:id="rId77"/>
      <p:italic r:id="rId78"/>
      <p:boldItalic r:id="rId79"/>
    </p:embeddedFont>
    <p:embeddedFont>
      <p:font typeface="Inter ExtraBold"/>
      <p:bold r:id="rId80"/>
    </p:embeddedFont>
    <p:embeddedFont>
      <p:font typeface="Red Hat Display"/>
      <p:regular r:id="rId81"/>
      <p:bold r:id="rId82"/>
      <p:italic r:id="rId83"/>
      <p:boldItalic r:id="rId84"/>
    </p:embeddedFont>
    <p:embeddedFont>
      <p:font typeface="Albert Sans"/>
      <p:regular r:id="rId85"/>
      <p:bold r:id="rId86"/>
      <p:italic r:id="rId87"/>
      <p:boldItalic r:id="rId88"/>
    </p:embeddedFont>
    <p:embeddedFont>
      <p:font typeface="Red Hat Display Light"/>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93" roundtripDataSignature="AMtx7mgWJoU3rcPDb7g3mq26NGrY08UKv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drigo Castillo"/>
  <p:cmAuthor clrIdx="1" id="1" initials="" lastIdx="3" name="Marko Prljić"/>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5C04792-9FF4-469B-966D-DB8D5F42D468}">
  <a:tblStyle styleId="{45C04792-9FF4-469B-966D-DB8D5F42D468}"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RedHatDisplay-boldItalic.fntdata"/><Relationship Id="rId83" Type="http://schemas.openxmlformats.org/officeDocument/2006/relationships/font" Target="fonts/RedHatDisplay-italic.fntdata"/><Relationship Id="rId42" Type="http://schemas.openxmlformats.org/officeDocument/2006/relationships/slide" Target="slides/slide35.xml"/><Relationship Id="rId86" Type="http://schemas.openxmlformats.org/officeDocument/2006/relationships/font" Target="fonts/AlbertSans-bold.fntdata"/><Relationship Id="rId41" Type="http://schemas.openxmlformats.org/officeDocument/2006/relationships/slide" Target="slides/slide34.xml"/><Relationship Id="rId85" Type="http://schemas.openxmlformats.org/officeDocument/2006/relationships/font" Target="fonts/AlbertSans-regular.fntdata"/><Relationship Id="rId44" Type="http://schemas.openxmlformats.org/officeDocument/2006/relationships/slide" Target="slides/slide37.xml"/><Relationship Id="rId88" Type="http://schemas.openxmlformats.org/officeDocument/2006/relationships/font" Target="fonts/AlbertSans-boldItalic.fntdata"/><Relationship Id="rId43" Type="http://schemas.openxmlformats.org/officeDocument/2006/relationships/slide" Target="slides/slide36.xml"/><Relationship Id="rId87" Type="http://schemas.openxmlformats.org/officeDocument/2006/relationships/font" Target="fonts/AlbertSans-italic.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RedHatDisplayLight-regular.fntdata"/><Relationship Id="rId80" Type="http://schemas.openxmlformats.org/officeDocument/2006/relationships/font" Target="fonts/InterExtraBold-bold.fntdata"/><Relationship Id="rId82" Type="http://schemas.openxmlformats.org/officeDocument/2006/relationships/font" Target="fonts/RedHatDisplay-bold.fntdata"/><Relationship Id="rId81" Type="http://schemas.openxmlformats.org/officeDocument/2006/relationships/font" Target="fonts/RedHatDispl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oppins-bold.fntdata"/><Relationship Id="rId72" Type="http://schemas.openxmlformats.org/officeDocument/2006/relationships/font" Target="fonts/Poppins-regular.fntdata"/><Relationship Id="rId31" Type="http://schemas.openxmlformats.org/officeDocument/2006/relationships/slide" Target="slides/slide24.xml"/><Relationship Id="rId75" Type="http://schemas.openxmlformats.org/officeDocument/2006/relationships/font" Target="fonts/Poppins-boldItalic.fntdata"/><Relationship Id="rId30" Type="http://schemas.openxmlformats.org/officeDocument/2006/relationships/slide" Target="slides/slide23.xml"/><Relationship Id="rId74" Type="http://schemas.openxmlformats.org/officeDocument/2006/relationships/font" Target="fonts/Poppins-italic.fntdata"/><Relationship Id="rId33" Type="http://schemas.openxmlformats.org/officeDocument/2006/relationships/slide" Target="slides/slide26.xml"/><Relationship Id="rId77" Type="http://schemas.openxmlformats.org/officeDocument/2006/relationships/font" Target="fonts/IBMPlexSansMedium-bold.fntdata"/><Relationship Id="rId32" Type="http://schemas.openxmlformats.org/officeDocument/2006/relationships/slide" Target="slides/slide25.xml"/><Relationship Id="rId76" Type="http://schemas.openxmlformats.org/officeDocument/2006/relationships/font" Target="fonts/IBMPlexSansMedium-regular.fntdata"/><Relationship Id="rId35" Type="http://schemas.openxmlformats.org/officeDocument/2006/relationships/slide" Target="slides/slide28.xml"/><Relationship Id="rId79" Type="http://schemas.openxmlformats.org/officeDocument/2006/relationships/font" Target="fonts/IBMPlexSansMedium-boldItalic.fntdata"/><Relationship Id="rId34" Type="http://schemas.openxmlformats.org/officeDocument/2006/relationships/slide" Target="slides/slide27.xml"/><Relationship Id="rId78" Type="http://schemas.openxmlformats.org/officeDocument/2006/relationships/font" Target="fonts/IBMPlexSansMedium-italic.fntdata"/><Relationship Id="rId71" Type="http://schemas.openxmlformats.org/officeDocument/2006/relationships/font" Target="fonts/Inter-bold.fntdata"/><Relationship Id="rId70" Type="http://schemas.openxmlformats.org/officeDocument/2006/relationships/font" Target="fonts/Inter-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IBMPlexSans-regular.fntdata"/><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IBMPlexSans-italic.fntdata"/><Relationship Id="rId63" Type="http://schemas.openxmlformats.org/officeDocument/2006/relationships/font" Target="fonts/IBMPlexSans-bold.fntdata"/><Relationship Id="rId22" Type="http://schemas.openxmlformats.org/officeDocument/2006/relationships/slide" Target="slides/slide15.xml"/><Relationship Id="rId66" Type="http://schemas.openxmlformats.org/officeDocument/2006/relationships/font" Target="fonts/InterLight-regular.fntdata"/><Relationship Id="rId21" Type="http://schemas.openxmlformats.org/officeDocument/2006/relationships/slide" Target="slides/slide14.xml"/><Relationship Id="rId65" Type="http://schemas.openxmlformats.org/officeDocument/2006/relationships/font" Target="fonts/IBMPlexSans-boldItalic.fntdata"/><Relationship Id="rId24" Type="http://schemas.openxmlformats.org/officeDocument/2006/relationships/slide" Target="slides/slide17.xml"/><Relationship Id="rId68" Type="http://schemas.openxmlformats.org/officeDocument/2006/relationships/font" Target="fonts/RedHatDisplayBlack-bold.fntdata"/><Relationship Id="rId23" Type="http://schemas.openxmlformats.org/officeDocument/2006/relationships/slide" Target="slides/slide16.xml"/><Relationship Id="rId67" Type="http://schemas.openxmlformats.org/officeDocument/2006/relationships/font" Target="fonts/InterLight-bold.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edHatDisplayBlack-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RedHatDisplayLight-italic.fntdata"/><Relationship Id="rId90" Type="http://schemas.openxmlformats.org/officeDocument/2006/relationships/font" Target="fonts/RedHatDisplayLight-bold.fntdata"/><Relationship Id="rId93" Type="http://customschemas.google.com/relationships/presentationmetadata" Target="metadata"/><Relationship Id="rId92" Type="http://schemas.openxmlformats.org/officeDocument/2006/relationships/font" Target="fonts/RedHatDisplayLight-boldItalic.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8-01T12:33:50.276">
    <p:pos x="6000" y="0"/>
    <p:text>@wisefalco@gmail.com @tosin880@gmail.com can control the layout, you should create some master templates based on the type of content this has. If the design is approved</p:text>
    <p:extLst>
      <p:ext uri="{C676402C-5697-4E1C-873F-D02D1690AC5C}">
        <p15:threadingInfo timeZoneBias="0"/>
      </p:ext>
      <p:ext uri="http://customooxmlschemas.google.com/">
        <go:slidesCustomData xmlns:go="http://customooxmlschemas.google.com/" commentPostId="AAAA2DUW5ac"/>
      </p:ext>
    </p:extLst>
  </p:cm>
  <p:cm authorId="0" idx="2" dt="2023-08-15T10:15:40.588">
    <p:pos x="6000" y="100"/>
    <p:text>@wisefalco@gmail.com @tosin880@gmail.com team if this is approved, I can create a generic template, with the master pages so anyone can reuse it.</p:text>
    <p:extLst>
      <p:ext uri="{C676402C-5697-4E1C-873F-D02D1690AC5C}">
        <p15:threadingInfo timeZoneBias="0"/>
      </p:ext>
      <p:ext uri="http://customooxmlschemas.google.com/">
        <go:slidesCustomData xmlns:go="http://customooxmlschemas.google.com/" commentPostId="AAAA22r85qo"/>
      </p:ext>
    </p:extLst>
  </p:cm>
  <p:cm authorId="1" idx="1" dt="2023-08-15T10:03:14.279">
    <p:pos x="6000" y="100"/>
    <p:text>Yeah this is fine</p:text>
    <p:extLst>
      <p:ext uri="{C676402C-5697-4E1C-873F-D02D1690AC5C}">
        <p15:threadingInfo timeZoneBias="0">
          <p15:parentCm authorId="0" idx="2"/>
        </p15:threadingInfo>
      </p:ext>
      <p:ext uri="http://customooxmlschemas.google.com/">
        <go:slidesCustomData xmlns:go="http://customooxmlschemas.google.com/" commentPostId="AAAA22r85qs"/>
      </p:ext>
    </p:extLst>
  </p:cm>
  <p:cm authorId="1" idx="2" dt="2023-08-15T10:03:17.477">
    <p:pos x="6000" y="100"/>
    <p:text>_Marked as resolved_</p:text>
    <p:extLst>
      <p:ext uri="{C676402C-5697-4E1C-873F-D02D1690AC5C}">
        <p15:threadingInfo timeZoneBias="0">
          <p15:parentCm authorId="0" idx="2"/>
        </p15:threadingInfo>
      </p:ext>
      <p:ext uri="http://customooxmlschemas.google.com/">
        <go:slidesCustomData xmlns:go="http://customooxmlschemas.google.com/" commentPostId="AAAA22r85qw"/>
      </p:ext>
    </p:extLst>
  </p:cm>
  <p:cm authorId="0" idx="3" dt="2023-08-15T10:15:40.588">
    <p:pos x="6000" y="100"/>
    <p:text>_Re-opened_
Nice</p:text>
    <p:extLst>
      <p:ext uri="{C676402C-5697-4E1C-873F-D02D1690AC5C}">
        <p15:threadingInfo timeZoneBias="0">
          <p15:parentCm authorId="0" idx="2"/>
        </p15:threadingInfo>
      </p:ext>
      <p:ext uri="http://customooxmlschemas.google.com/">
        <go:slidesCustomData xmlns:go="http://customooxmlschemas.google.com/" commentPostId="AAAA22r85q0"/>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3-07-03T13:28:55.088">
    <p:pos x="6000" y="0"/>
    <p:text>@tosin880@gmail.com Shouldn't we state the business and customer goals?</p:text>
    <p:extLst>
      <p:ext uri="{C676402C-5697-4E1C-873F-D02D1690AC5C}">
        <p15:threadingInfo timeZoneBias="0"/>
      </p:ext>
      <p:ext uri="http://customooxmlschemas.google.com/">
        <go:slidesCustomData xmlns:go="http://customooxmlschemas.google.com/" commentPostId="AAAA0PB-Iwo"/>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d57524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25d575245e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a11f75f9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3a11f75f95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78d70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5db78d70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6c901fe1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56c901fe12_2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6c901fe12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56c901fe12_2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db78d700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5db78d700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6c901fe12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56c901fe12_2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82016d45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582016d458_0_1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82016d45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2582016d45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db78d700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25db78d700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3bd825c301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3bd825c301_1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6c901fe1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56c901fe12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3bd825c301_1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3bd825c301_1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3bd825c301_1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3bd825c301_1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3bd825c301_1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3bd825c301_1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5db78d700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25db78d7008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3bd825c301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23bd825c301_1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3bd825c301_1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23bd825c301_16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3bd825c301_1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23bd825c301_16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3bd825c301_1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23bd825c301_16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5db78d700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g25db78d7008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3bd825c30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23bd825c301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d575245e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5d575245e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5db78d700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25db78d7008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3bd825c30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23bd825c301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3bd825c30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23bd825c301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3bd825c301_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g23bd825c301_2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5db78d700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25db78d7008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3bd825c30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23bd825c301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3bd825c301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23bd825c301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5db78d7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25db78d7008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582016d4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2582016d45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5db78d700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25db78d7008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6c901fe12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56c901fe12_2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582016d45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2582016d458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3bd825c301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g23bd825c301_0_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5db78d70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25db78d7008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58a794ab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258a794ab9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5db78d700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25db78d7008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582016d4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g2582016d458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5db78d700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25db78d7008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58a794ab9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258a794ab94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5db78d700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g25db78d7008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5846ef974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g25846ef974c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a11f75f9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3a11f75f95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5db78d700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g25db78d700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56c901fe12_2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256c901fe12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3a11f75f9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23a11f75f95_0_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3a11f75f9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23a11f75f95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5db78d700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g25db78d7008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11f75f9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3a11f75f95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a11f75f95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3a11f75f95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11f75f9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3a11f75f95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a11f75f9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3a11f75f95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1">
  <p:cSld name="SECTION_HEADER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g256c901fe12_2_4"/>
          <p:cNvSpPr txBox="1"/>
          <p:nvPr>
            <p:ph type="title"/>
          </p:nvPr>
        </p:nvSpPr>
        <p:spPr>
          <a:xfrm>
            <a:off x="311700" y="997175"/>
            <a:ext cx="8520600" cy="841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1" name="Google Shape;11;g256c901fe12_2_4"/>
          <p:cNvSpPr txBox="1"/>
          <p:nvPr>
            <p:ph idx="1" type="subTitle"/>
          </p:nvPr>
        </p:nvSpPr>
        <p:spPr>
          <a:xfrm>
            <a:off x="366625" y="2046425"/>
            <a:ext cx="8520600" cy="2952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g256c901fe12_2_4"/>
          <p:cNvSpPr txBox="1"/>
          <p:nvPr>
            <p:ph idx="2" type="title"/>
          </p:nvPr>
        </p:nvSpPr>
        <p:spPr>
          <a:xfrm>
            <a:off x="339163" y="2832050"/>
            <a:ext cx="8520600" cy="841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3" name="Google Shape;13;g256c901fe12_2_4"/>
          <p:cNvSpPr txBox="1"/>
          <p:nvPr>
            <p:ph idx="3" type="subTitle"/>
          </p:nvPr>
        </p:nvSpPr>
        <p:spPr>
          <a:xfrm>
            <a:off x="394088" y="3881300"/>
            <a:ext cx="8520600" cy="2952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 name="Google Shape;14;g256c901fe12_2_4"/>
          <p:cNvSpPr txBox="1"/>
          <p:nvPr>
            <p:ph idx="4" type="subTitle"/>
          </p:nvPr>
        </p:nvSpPr>
        <p:spPr>
          <a:xfrm>
            <a:off x="394100" y="4436850"/>
            <a:ext cx="5530800" cy="393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rtl="0" algn="l">
              <a:lnSpc>
                <a:spcPct val="100000"/>
              </a:lnSpc>
              <a:spcBef>
                <a:spcPts val="0"/>
              </a:spcBef>
              <a:spcAft>
                <a:spcPts val="0"/>
              </a:spcAft>
              <a:buSzPts val="2800"/>
              <a:buNone/>
              <a:defRPr sz="2800"/>
            </a:lvl2pPr>
            <a:lvl3pPr lvl="2" rtl="0" algn="l">
              <a:lnSpc>
                <a:spcPct val="100000"/>
              </a:lnSpc>
              <a:spcBef>
                <a:spcPts val="0"/>
              </a:spcBef>
              <a:spcAft>
                <a:spcPts val="0"/>
              </a:spcAft>
              <a:buSzPts val="2800"/>
              <a:buNone/>
              <a:defRPr sz="2800"/>
            </a:lvl3pPr>
            <a:lvl4pPr lvl="3" rtl="0" algn="l">
              <a:lnSpc>
                <a:spcPct val="100000"/>
              </a:lnSpc>
              <a:spcBef>
                <a:spcPts val="0"/>
              </a:spcBef>
              <a:spcAft>
                <a:spcPts val="0"/>
              </a:spcAft>
              <a:buSzPts val="2800"/>
              <a:buNone/>
              <a:defRPr sz="2800"/>
            </a:lvl4pPr>
            <a:lvl5pPr lvl="4" rtl="0" algn="l">
              <a:lnSpc>
                <a:spcPct val="100000"/>
              </a:lnSpc>
              <a:spcBef>
                <a:spcPts val="0"/>
              </a:spcBef>
              <a:spcAft>
                <a:spcPts val="0"/>
              </a:spcAft>
              <a:buSzPts val="2800"/>
              <a:buNone/>
              <a:defRPr sz="2800"/>
            </a:lvl5pPr>
            <a:lvl6pPr lvl="5" rtl="0" algn="l">
              <a:lnSpc>
                <a:spcPct val="100000"/>
              </a:lnSpc>
              <a:spcBef>
                <a:spcPts val="0"/>
              </a:spcBef>
              <a:spcAft>
                <a:spcPts val="0"/>
              </a:spcAft>
              <a:buSzPts val="2800"/>
              <a:buNone/>
              <a:defRPr sz="2800"/>
            </a:lvl6pPr>
            <a:lvl7pPr lvl="6" rtl="0" algn="l">
              <a:lnSpc>
                <a:spcPct val="100000"/>
              </a:lnSpc>
              <a:spcBef>
                <a:spcPts val="0"/>
              </a:spcBef>
              <a:spcAft>
                <a:spcPts val="0"/>
              </a:spcAft>
              <a:buSzPts val="2800"/>
              <a:buNone/>
              <a:defRPr sz="2800"/>
            </a:lvl7pPr>
            <a:lvl8pPr lvl="7" rtl="0" algn="l">
              <a:lnSpc>
                <a:spcPct val="100000"/>
              </a:lnSpc>
              <a:spcBef>
                <a:spcPts val="0"/>
              </a:spcBef>
              <a:spcAft>
                <a:spcPts val="0"/>
              </a:spcAft>
              <a:buSzPts val="2800"/>
              <a:buNone/>
              <a:defRPr sz="2800"/>
            </a:lvl8pPr>
            <a:lvl9pPr lvl="8" rtl="0" algn="l">
              <a:lnSpc>
                <a:spcPct val="100000"/>
              </a:lnSpc>
              <a:spcBef>
                <a:spcPts val="0"/>
              </a:spcBef>
              <a:spcAft>
                <a:spcPts val="0"/>
              </a:spcAft>
              <a:buSzPts val="2800"/>
              <a:buNone/>
              <a:defRPr sz="2800"/>
            </a:lvl9pPr>
          </a:lstStyle>
          <a:p/>
        </p:txBody>
      </p:sp>
      <p:sp>
        <p:nvSpPr>
          <p:cNvPr id="15" name="Google Shape;15;g256c901fe12_2_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256c901fe12_2_4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g256c901fe12_2_4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49" name="Google Shape;49;g256c901fe12_2_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g256c901fe12_2_4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51" name="Google Shape;51;g256c901fe12_2_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6c901fe12_2_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54" name="Google Shape;54;g256c901fe12_2_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256c901fe12_2_4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57" name="Google Shape;57;g256c901fe12_2_4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58" name="Google Shape;58;g256c901fe12_2_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g256c901fe12_2_53"/>
          <p:cNvSpPr txBox="1"/>
          <p:nvPr>
            <p:ph type="ctrTitle"/>
          </p:nvPr>
        </p:nvSpPr>
        <p:spPr>
          <a:xfrm>
            <a:off x="249900" y="1617200"/>
            <a:ext cx="8520600" cy="17580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5200"/>
              <a:buFont typeface="Red Hat Display Black"/>
              <a:buNone/>
              <a:defRPr sz="5200">
                <a:latin typeface="Red Hat Display Black"/>
                <a:ea typeface="Red Hat Display Black"/>
                <a:cs typeface="Red Hat Display Black"/>
                <a:sym typeface="Red Hat Display Black"/>
              </a:defRPr>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1" name="Google Shape;61;g256c901fe12_2_53"/>
          <p:cNvSpPr txBox="1"/>
          <p:nvPr>
            <p:ph idx="1" type="subTitle"/>
          </p:nvPr>
        </p:nvSpPr>
        <p:spPr>
          <a:xfrm>
            <a:off x="249900" y="3335425"/>
            <a:ext cx="8520600" cy="42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1600"/>
              <a:buFont typeface="Red Hat Display Light"/>
              <a:buNone/>
              <a:defRPr sz="1600">
                <a:solidFill>
                  <a:schemeClr val="dk1"/>
                </a:solidFill>
                <a:latin typeface="Red Hat Display Light"/>
                <a:ea typeface="Red Hat Display Light"/>
                <a:cs typeface="Red Hat Display Light"/>
                <a:sym typeface="Red Hat Display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2" name="Google Shape;62;g256c901fe12_2_53"/>
          <p:cNvSpPr txBox="1"/>
          <p:nvPr>
            <p:ph idx="2" type="subTitle"/>
          </p:nvPr>
        </p:nvSpPr>
        <p:spPr>
          <a:xfrm>
            <a:off x="552700" y="3956150"/>
            <a:ext cx="5530800" cy="393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rtl="0" algn="l">
              <a:lnSpc>
                <a:spcPct val="100000"/>
              </a:lnSpc>
              <a:spcBef>
                <a:spcPts val="0"/>
              </a:spcBef>
              <a:spcAft>
                <a:spcPts val="0"/>
              </a:spcAft>
              <a:buSzPts val="2800"/>
              <a:buNone/>
              <a:defRPr sz="2800"/>
            </a:lvl2pPr>
            <a:lvl3pPr lvl="2" rtl="0" algn="l">
              <a:lnSpc>
                <a:spcPct val="100000"/>
              </a:lnSpc>
              <a:spcBef>
                <a:spcPts val="0"/>
              </a:spcBef>
              <a:spcAft>
                <a:spcPts val="0"/>
              </a:spcAft>
              <a:buSzPts val="2800"/>
              <a:buNone/>
              <a:defRPr sz="2800"/>
            </a:lvl3pPr>
            <a:lvl4pPr lvl="3" rtl="0" algn="l">
              <a:lnSpc>
                <a:spcPct val="100000"/>
              </a:lnSpc>
              <a:spcBef>
                <a:spcPts val="0"/>
              </a:spcBef>
              <a:spcAft>
                <a:spcPts val="0"/>
              </a:spcAft>
              <a:buSzPts val="2800"/>
              <a:buNone/>
              <a:defRPr sz="2800"/>
            </a:lvl4pPr>
            <a:lvl5pPr lvl="4" rtl="0" algn="l">
              <a:lnSpc>
                <a:spcPct val="100000"/>
              </a:lnSpc>
              <a:spcBef>
                <a:spcPts val="0"/>
              </a:spcBef>
              <a:spcAft>
                <a:spcPts val="0"/>
              </a:spcAft>
              <a:buSzPts val="2800"/>
              <a:buNone/>
              <a:defRPr sz="2800"/>
            </a:lvl5pPr>
            <a:lvl6pPr lvl="5" rtl="0" algn="l">
              <a:lnSpc>
                <a:spcPct val="100000"/>
              </a:lnSpc>
              <a:spcBef>
                <a:spcPts val="0"/>
              </a:spcBef>
              <a:spcAft>
                <a:spcPts val="0"/>
              </a:spcAft>
              <a:buSzPts val="2800"/>
              <a:buNone/>
              <a:defRPr sz="2800"/>
            </a:lvl6pPr>
            <a:lvl7pPr lvl="6" rtl="0" algn="l">
              <a:lnSpc>
                <a:spcPct val="100000"/>
              </a:lnSpc>
              <a:spcBef>
                <a:spcPts val="0"/>
              </a:spcBef>
              <a:spcAft>
                <a:spcPts val="0"/>
              </a:spcAft>
              <a:buSzPts val="2800"/>
              <a:buNone/>
              <a:defRPr sz="2800"/>
            </a:lvl7pPr>
            <a:lvl8pPr lvl="7" rtl="0" algn="l">
              <a:lnSpc>
                <a:spcPct val="100000"/>
              </a:lnSpc>
              <a:spcBef>
                <a:spcPts val="0"/>
              </a:spcBef>
              <a:spcAft>
                <a:spcPts val="0"/>
              </a:spcAft>
              <a:buSzPts val="2800"/>
              <a:buNone/>
              <a:defRPr sz="2800"/>
            </a:lvl8pPr>
            <a:lvl9pPr lvl="8" rtl="0" algn="l">
              <a:lnSpc>
                <a:spcPct val="100000"/>
              </a:lnSpc>
              <a:spcBef>
                <a:spcPts val="0"/>
              </a:spcBef>
              <a:spcAft>
                <a:spcPts val="0"/>
              </a:spcAft>
              <a:buSzPts val="2800"/>
              <a:buNone/>
              <a:defRPr sz="2800"/>
            </a:lvl9pPr>
          </a:lstStyle>
          <a:p/>
        </p:txBody>
      </p:sp>
      <p:sp>
        <p:nvSpPr>
          <p:cNvPr id="63" name="Google Shape;63;g256c901fe12_2_53"/>
          <p:cNvSpPr txBox="1"/>
          <p:nvPr>
            <p:ph idx="3" type="subTitle"/>
          </p:nvPr>
        </p:nvSpPr>
        <p:spPr>
          <a:xfrm>
            <a:off x="552700" y="4319375"/>
            <a:ext cx="5530800" cy="343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rtl="0" algn="l">
              <a:lnSpc>
                <a:spcPct val="100000"/>
              </a:lnSpc>
              <a:spcBef>
                <a:spcPts val="0"/>
              </a:spcBef>
              <a:spcAft>
                <a:spcPts val="0"/>
              </a:spcAft>
              <a:buSzPts val="2800"/>
              <a:buNone/>
              <a:defRPr sz="2800"/>
            </a:lvl2pPr>
            <a:lvl3pPr lvl="2" rtl="0" algn="l">
              <a:lnSpc>
                <a:spcPct val="100000"/>
              </a:lnSpc>
              <a:spcBef>
                <a:spcPts val="0"/>
              </a:spcBef>
              <a:spcAft>
                <a:spcPts val="0"/>
              </a:spcAft>
              <a:buSzPts val="2800"/>
              <a:buNone/>
              <a:defRPr sz="2800"/>
            </a:lvl3pPr>
            <a:lvl4pPr lvl="3" rtl="0" algn="l">
              <a:lnSpc>
                <a:spcPct val="100000"/>
              </a:lnSpc>
              <a:spcBef>
                <a:spcPts val="0"/>
              </a:spcBef>
              <a:spcAft>
                <a:spcPts val="0"/>
              </a:spcAft>
              <a:buSzPts val="2800"/>
              <a:buNone/>
              <a:defRPr sz="2800"/>
            </a:lvl4pPr>
            <a:lvl5pPr lvl="4" rtl="0" algn="l">
              <a:lnSpc>
                <a:spcPct val="100000"/>
              </a:lnSpc>
              <a:spcBef>
                <a:spcPts val="0"/>
              </a:spcBef>
              <a:spcAft>
                <a:spcPts val="0"/>
              </a:spcAft>
              <a:buSzPts val="2800"/>
              <a:buNone/>
              <a:defRPr sz="2800"/>
            </a:lvl5pPr>
            <a:lvl6pPr lvl="5" rtl="0" algn="l">
              <a:lnSpc>
                <a:spcPct val="100000"/>
              </a:lnSpc>
              <a:spcBef>
                <a:spcPts val="0"/>
              </a:spcBef>
              <a:spcAft>
                <a:spcPts val="0"/>
              </a:spcAft>
              <a:buSzPts val="2800"/>
              <a:buNone/>
              <a:defRPr sz="2800"/>
            </a:lvl6pPr>
            <a:lvl7pPr lvl="6" rtl="0" algn="l">
              <a:lnSpc>
                <a:spcPct val="100000"/>
              </a:lnSpc>
              <a:spcBef>
                <a:spcPts val="0"/>
              </a:spcBef>
              <a:spcAft>
                <a:spcPts val="0"/>
              </a:spcAft>
              <a:buSzPts val="2800"/>
              <a:buNone/>
              <a:defRPr sz="2800"/>
            </a:lvl7pPr>
            <a:lvl8pPr lvl="7" rtl="0" algn="l">
              <a:lnSpc>
                <a:spcPct val="100000"/>
              </a:lnSpc>
              <a:spcBef>
                <a:spcPts val="0"/>
              </a:spcBef>
              <a:spcAft>
                <a:spcPts val="0"/>
              </a:spcAft>
              <a:buSzPts val="2800"/>
              <a:buNone/>
              <a:defRPr sz="2800"/>
            </a:lvl8pPr>
            <a:lvl9pPr lvl="8" rtl="0" algn="l">
              <a:lnSpc>
                <a:spcPct val="100000"/>
              </a:lnSpc>
              <a:spcBef>
                <a:spcPts val="0"/>
              </a:spcBef>
              <a:spcAft>
                <a:spcPts val="0"/>
              </a:spcAft>
              <a:buSzPts val="2800"/>
              <a:buNone/>
              <a:defRPr sz="2800"/>
            </a:lvl9pPr>
          </a:lstStyle>
          <a:p/>
        </p:txBody>
      </p:sp>
      <p:pic>
        <p:nvPicPr>
          <p:cNvPr id="64" name="Google Shape;64;g256c901fe12_2_53"/>
          <p:cNvPicPr preferRelativeResize="0"/>
          <p:nvPr/>
        </p:nvPicPr>
        <p:blipFill rotWithShape="1">
          <a:blip r:embed="rId3">
            <a:alphaModFix/>
          </a:blip>
          <a:srcRect b="0" l="0" r="0" t="0"/>
          <a:stretch/>
        </p:blipFill>
        <p:spPr>
          <a:xfrm>
            <a:off x="364125" y="4011950"/>
            <a:ext cx="169180" cy="169180"/>
          </a:xfrm>
          <a:prstGeom prst="rect">
            <a:avLst/>
          </a:prstGeom>
          <a:noFill/>
          <a:ln>
            <a:noFill/>
          </a:ln>
        </p:spPr>
      </p:pic>
      <p:pic>
        <p:nvPicPr>
          <p:cNvPr id="65" name="Google Shape;65;g256c901fe12_2_53"/>
          <p:cNvPicPr preferRelativeResize="0"/>
          <p:nvPr/>
        </p:nvPicPr>
        <p:blipFill rotWithShape="1">
          <a:blip r:embed="rId4">
            <a:alphaModFix/>
          </a:blip>
          <a:srcRect b="0" l="0" r="0" t="0"/>
          <a:stretch/>
        </p:blipFill>
        <p:spPr>
          <a:xfrm>
            <a:off x="164462" y="4396625"/>
            <a:ext cx="488643" cy="169180"/>
          </a:xfrm>
          <a:prstGeom prst="rect">
            <a:avLst/>
          </a:prstGeom>
          <a:noFill/>
          <a:ln>
            <a:noFill/>
          </a:ln>
        </p:spPr>
      </p:pic>
      <p:sp>
        <p:nvSpPr>
          <p:cNvPr id="66" name="Google Shape;66;g256c901fe12_2_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g256c901fe12_2_11"/>
          <p:cNvSpPr txBox="1"/>
          <p:nvPr/>
        </p:nvSpPr>
        <p:spPr>
          <a:xfrm>
            <a:off x="77650" y="4780725"/>
            <a:ext cx="1894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700"/>
              <a:buFont typeface="Arial"/>
              <a:buNone/>
            </a:pPr>
            <a:r>
              <a:rPr b="1" lang="en" sz="700">
                <a:solidFill>
                  <a:schemeClr val="dk1"/>
                </a:solidFill>
                <a:latin typeface="IBM Plex Sans"/>
                <a:ea typeface="IBM Plex Sans"/>
                <a:cs typeface="IBM Plex Sans"/>
                <a:sym typeface="IBM Plex Sans"/>
              </a:rPr>
              <a:t>BEEFY </a:t>
            </a:r>
            <a:r>
              <a:rPr b="1" i="0" lang="en" sz="700" u="none" cap="none" strike="noStrike">
                <a:solidFill>
                  <a:schemeClr val="dk1"/>
                </a:solidFill>
                <a:latin typeface="IBM Plex Sans"/>
                <a:ea typeface="IBM Plex Sans"/>
                <a:cs typeface="IBM Plex Sans"/>
                <a:sym typeface="IBM Plex Sans"/>
              </a:rPr>
              <a:t>FINANCE</a:t>
            </a:r>
            <a:r>
              <a:rPr b="0" i="0" lang="en" sz="700" u="none" cap="none" strike="noStrike">
                <a:solidFill>
                  <a:schemeClr val="dk1"/>
                </a:solidFill>
                <a:latin typeface="IBM Plex Sans"/>
                <a:ea typeface="IBM Plex Sans"/>
                <a:cs typeface="IBM Plex Sans"/>
                <a:sym typeface="IBM Plex Sans"/>
              </a:rPr>
              <a:t> UX AUDIT REPORT</a:t>
            </a:r>
            <a:endParaRPr b="0" i="0" sz="700" u="none" cap="none" strike="noStrike">
              <a:solidFill>
                <a:schemeClr val="dk1"/>
              </a:solidFill>
              <a:latin typeface="IBM Plex Sans"/>
              <a:ea typeface="IBM Plex Sans"/>
              <a:cs typeface="IBM Plex Sans"/>
              <a:sym typeface="IBM Plex Sans"/>
            </a:endParaRPr>
          </a:p>
        </p:txBody>
      </p:sp>
      <p:cxnSp>
        <p:nvCxnSpPr>
          <p:cNvPr id="18" name="Google Shape;18;g256c901fe12_2_11"/>
          <p:cNvCxnSpPr/>
          <p:nvPr/>
        </p:nvCxnSpPr>
        <p:spPr>
          <a:xfrm>
            <a:off x="158825" y="4783775"/>
            <a:ext cx="8801400" cy="0"/>
          </a:xfrm>
          <a:prstGeom prst="straightConnector1">
            <a:avLst/>
          </a:prstGeom>
          <a:noFill/>
          <a:ln cap="flat" cmpd="sng" w="9525">
            <a:solidFill>
              <a:schemeClr val="dk2"/>
            </a:solidFill>
            <a:prstDash val="solid"/>
            <a:round/>
            <a:headEnd len="sm" w="sm" type="none"/>
            <a:tailEnd len="sm" w="sm" type="none"/>
          </a:ln>
        </p:spPr>
      </p:cxnSp>
      <p:pic>
        <p:nvPicPr>
          <p:cNvPr id="19" name="Google Shape;19;g256c901fe12_2_11"/>
          <p:cNvPicPr preferRelativeResize="0"/>
          <p:nvPr/>
        </p:nvPicPr>
        <p:blipFill rotWithShape="1">
          <a:blip r:embed="rId2">
            <a:alphaModFix/>
          </a:blip>
          <a:srcRect b="0" l="0" r="0" t="0"/>
          <a:stretch/>
        </p:blipFill>
        <p:spPr>
          <a:xfrm>
            <a:off x="8715325" y="4853675"/>
            <a:ext cx="244900" cy="146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g256c901fe12_2_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2" name="Google Shape;22;g256c901fe12_2_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 name="Google Shape;23;g256c901fe12_2_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56c901fe12_2_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6" name="Google Shape;26;g256c901fe12_2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256c901fe12_2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9" name="Google Shape;29;g256c901fe12_2_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30" name="Google Shape;30;g256c901fe12_2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56c901fe12_2_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3" name="Google Shape;33;g256c901fe12_2_2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4" name="Google Shape;34;g256c901fe12_2_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5" name="Google Shape;35;g256c901fe12_2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256c901fe12_2_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8" name="Google Shape;38;g256c901fe12_2_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g256c901fe12_2_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41" name="Google Shape;41;g256c901fe12_2_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42" name="Google Shape;42;g256c901fe12_2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256c901fe12_2_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45" name="Google Shape;45;g256c901fe12_2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56c901fe12_2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256c901fe12_2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256c901fe12_2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7.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docs.google.com/spreadsheets/d/1LMlhhFi8wcX6nIblYLzRDVBzOfQhKFcv/edit?usp=sharing&amp;ouid=109083539198020209508&amp;rtpof=true&amp;sd=true" TargetMode="External"/><Relationship Id="rId4" Type="http://schemas.openxmlformats.org/officeDocument/2006/relationships/hyperlink" Target="https://docs.google.com/spreadsheets/d/19FSF4dToPL0PCBuo8yc2MUv4C4WoF-jn/edit?usp=sharing&amp;ouid=109083539198020209508&amp;rtpof=true&amp;sd=true" TargetMode="External"/><Relationship Id="rId5" Type="http://schemas.openxmlformats.org/officeDocument/2006/relationships/hyperlink" Target="https://airtable.com/appGg5WrcF3HUPbzV/shrrGhJCOyDebJ7il"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13.png"/><Relationship Id="rId4" Type="http://schemas.openxmlformats.org/officeDocument/2006/relationships/hyperlink" Target="http://www.generalmagic.io" TargetMode="External"/><Relationship Id="rId5" Type="http://schemas.openxmlformats.org/officeDocument/2006/relationships/hyperlink" Target="https://twitter.com/Generalmagicio" TargetMode="External"/><Relationship Id="rId6" Type="http://schemas.openxmlformats.org/officeDocument/2006/relationships/image" Target="../media/image18.png"/><Relationship Id="rId7"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70" name="Shape 70"/>
        <p:cNvGrpSpPr/>
        <p:nvPr/>
      </p:nvGrpSpPr>
      <p:grpSpPr>
        <a:xfrm>
          <a:off x="0" y="0"/>
          <a:ext cx="0" cy="0"/>
          <a:chOff x="0" y="0"/>
          <a:chExt cx="0" cy="0"/>
        </a:xfrm>
      </p:grpSpPr>
      <p:pic>
        <p:nvPicPr>
          <p:cNvPr id="71" name="Google Shape;71;g25d575245ef_0_0"/>
          <p:cNvPicPr preferRelativeResize="0"/>
          <p:nvPr/>
        </p:nvPicPr>
        <p:blipFill rotWithShape="1">
          <a:blip r:embed="rId4">
            <a:alphaModFix/>
          </a:blip>
          <a:srcRect b="0" l="0" r="0" t="0"/>
          <a:stretch/>
        </p:blipFill>
        <p:spPr>
          <a:xfrm>
            <a:off x="252250" y="251050"/>
            <a:ext cx="965975" cy="479325"/>
          </a:xfrm>
          <a:prstGeom prst="rect">
            <a:avLst/>
          </a:prstGeom>
          <a:noFill/>
          <a:ln>
            <a:noFill/>
          </a:ln>
        </p:spPr>
      </p:pic>
      <p:pic>
        <p:nvPicPr>
          <p:cNvPr id="72" name="Google Shape;72;g25d575245ef_0_0"/>
          <p:cNvPicPr preferRelativeResize="0"/>
          <p:nvPr/>
        </p:nvPicPr>
        <p:blipFill rotWithShape="1">
          <a:blip r:embed="rId5">
            <a:alphaModFix/>
          </a:blip>
          <a:srcRect b="0" l="0" r="0" t="0"/>
          <a:stretch/>
        </p:blipFill>
        <p:spPr>
          <a:xfrm>
            <a:off x="5437055" y="0"/>
            <a:ext cx="3706944" cy="5143501"/>
          </a:xfrm>
          <a:prstGeom prst="rect">
            <a:avLst/>
          </a:prstGeom>
          <a:noFill/>
          <a:ln>
            <a:noFill/>
          </a:ln>
        </p:spPr>
      </p:pic>
      <p:pic>
        <p:nvPicPr>
          <p:cNvPr id="73" name="Google Shape;73;g25d575245ef_0_0"/>
          <p:cNvPicPr preferRelativeResize="0"/>
          <p:nvPr/>
        </p:nvPicPr>
        <p:blipFill rotWithShape="1">
          <a:blip r:embed="rId6">
            <a:alphaModFix/>
          </a:blip>
          <a:srcRect b="0" l="0" r="0" t="0"/>
          <a:stretch/>
        </p:blipFill>
        <p:spPr>
          <a:xfrm>
            <a:off x="0" y="3906367"/>
            <a:ext cx="5437051" cy="1237132"/>
          </a:xfrm>
          <a:prstGeom prst="rect">
            <a:avLst/>
          </a:prstGeom>
          <a:noFill/>
          <a:ln>
            <a:noFill/>
          </a:ln>
        </p:spPr>
      </p:pic>
      <p:sp>
        <p:nvSpPr>
          <p:cNvPr id="74" name="Google Shape;74;g25d575245ef_0_0"/>
          <p:cNvSpPr txBox="1"/>
          <p:nvPr/>
        </p:nvSpPr>
        <p:spPr>
          <a:xfrm>
            <a:off x="252250" y="1774675"/>
            <a:ext cx="2650800" cy="16992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100"/>
              <a:buFont typeface="Arial"/>
              <a:buNone/>
            </a:pPr>
            <a:r>
              <a:rPr b="0" i="0" lang="en" sz="4100" u="none" cap="none" strike="noStrike">
                <a:solidFill>
                  <a:schemeClr val="lt1"/>
                </a:solidFill>
                <a:latin typeface="Inter ExtraBold"/>
                <a:ea typeface="Inter ExtraBold"/>
                <a:cs typeface="Inter ExtraBold"/>
                <a:sym typeface="Inter ExtraBold"/>
              </a:rPr>
              <a:t>UX AUDIT REPORT</a:t>
            </a:r>
            <a:endParaRPr b="0" i="0" sz="4100" u="none" cap="none" strike="noStrike">
              <a:solidFill>
                <a:schemeClr val="lt1"/>
              </a:solidFill>
              <a:latin typeface="Inter ExtraBold"/>
              <a:ea typeface="Inter ExtraBold"/>
              <a:cs typeface="Inter ExtraBold"/>
              <a:sym typeface="Inter ExtraBold"/>
            </a:endParaRPr>
          </a:p>
        </p:txBody>
      </p:sp>
      <p:sp>
        <p:nvSpPr>
          <p:cNvPr id="75" name="Google Shape;75;g25d575245ef_0_0"/>
          <p:cNvSpPr txBox="1"/>
          <p:nvPr/>
        </p:nvSpPr>
        <p:spPr>
          <a:xfrm>
            <a:off x="252250" y="3337750"/>
            <a:ext cx="1423800" cy="438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50"/>
              <a:buFont typeface="Arial"/>
              <a:buNone/>
            </a:pPr>
            <a:r>
              <a:rPr b="0" i="0" lang="en" sz="1650" u="none" cap="none" strike="noStrike">
                <a:solidFill>
                  <a:srgbClr val="B78CF8"/>
                </a:solidFill>
                <a:latin typeface="IBM Plex Sans"/>
                <a:ea typeface="IBM Plex Sans"/>
                <a:cs typeface="IBM Plex Sans"/>
                <a:sym typeface="IBM Plex Sans"/>
              </a:rPr>
              <a:t>JULY 2023</a:t>
            </a:r>
            <a:endParaRPr b="0" i="0" sz="1650" u="none" cap="none" strike="noStrike">
              <a:solidFill>
                <a:srgbClr val="B78CF8"/>
              </a:solidFill>
              <a:latin typeface="IBM Plex Sans"/>
              <a:ea typeface="IBM Plex Sans"/>
              <a:cs typeface="IBM Plex Sans"/>
              <a:sym typeface="IBM Plex Sans"/>
            </a:endParaRPr>
          </a:p>
        </p:txBody>
      </p:sp>
      <p:sp>
        <p:nvSpPr>
          <p:cNvPr id="76" name="Google Shape;76;g25d575245ef_0_0"/>
          <p:cNvSpPr txBox="1"/>
          <p:nvPr/>
        </p:nvSpPr>
        <p:spPr>
          <a:xfrm>
            <a:off x="319500" y="4278638"/>
            <a:ext cx="2650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High level expert review</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Heuristic evaluation &amp; user interviews </a:t>
            </a:r>
            <a:endParaRPr b="0" i="0" sz="1000" u="none" cap="none" strike="noStrike">
              <a:solidFill>
                <a:schemeClr val="dk1"/>
              </a:solidFill>
              <a:latin typeface="IBM Plex Sans"/>
              <a:ea typeface="IBM Plex Sans"/>
              <a:cs typeface="IBM Plex Sans"/>
              <a:sym typeface="IBM Plex Sans"/>
            </a:endParaRPr>
          </a:p>
        </p:txBody>
      </p:sp>
      <p:pic>
        <p:nvPicPr>
          <p:cNvPr id="77" name="Google Shape;77;g25d575245ef_0_0"/>
          <p:cNvPicPr preferRelativeResize="0"/>
          <p:nvPr/>
        </p:nvPicPr>
        <p:blipFill>
          <a:blip r:embed="rId7">
            <a:alphaModFix/>
          </a:blip>
          <a:stretch>
            <a:fillRect/>
          </a:stretch>
        </p:blipFill>
        <p:spPr>
          <a:xfrm>
            <a:off x="3573400" y="4281698"/>
            <a:ext cx="1423800" cy="4864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g23a11f75f95_0_227"/>
          <p:cNvSpPr txBox="1"/>
          <p:nvPr/>
        </p:nvSpPr>
        <p:spPr>
          <a:xfrm>
            <a:off x="252900" y="58955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PRODUCT OVERVIEW</a:t>
            </a:r>
            <a:endParaRPr b="1" i="0" sz="2000" u="none" cap="none" strike="noStrike">
              <a:solidFill>
                <a:schemeClr val="dk1"/>
              </a:solidFill>
              <a:latin typeface="Inter"/>
              <a:ea typeface="Inter"/>
              <a:cs typeface="Inter"/>
              <a:sym typeface="Inter"/>
            </a:endParaRPr>
          </a:p>
        </p:txBody>
      </p:sp>
      <p:sp>
        <p:nvSpPr>
          <p:cNvPr id="143" name="Google Shape;143;g23a11f75f95_0_227"/>
          <p:cNvSpPr txBox="1"/>
          <p:nvPr/>
        </p:nvSpPr>
        <p:spPr>
          <a:xfrm>
            <a:off x="250484"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Beefy is a Decentralized, Multichain Yield Optimizer that allows its users to earn compound interest on their crypto holdings. Beefy earns you the highest APYs with safety and efficiency in mind.</a:t>
            </a:r>
            <a:endParaRPr sz="1000">
              <a:solidFill>
                <a:schemeClr val="dk2"/>
              </a:solidFill>
              <a:latin typeface="IBM Plex Sans"/>
              <a:ea typeface="IBM Plex Sans"/>
              <a:cs typeface="IBM Plex Sans"/>
              <a:sym typeface="IBM Plex Sans"/>
            </a:endParaRPr>
          </a:p>
        </p:txBody>
      </p:sp>
      <p:sp>
        <p:nvSpPr>
          <p:cNvPr id="144" name="Google Shape;144;g23a11f75f95_0_227"/>
          <p:cNvSpPr txBox="1"/>
          <p:nvPr/>
        </p:nvSpPr>
        <p:spPr>
          <a:xfrm>
            <a:off x="250474" y="2163775"/>
            <a:ext cx="3795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CONTEXT OF THE AUDIT</a:t>
            </a:r>
            <a:endParaRPr b="1" i="0" sz="2000" u="none" cap="none" strike="noStrike">
              <a:solidFill>
                <a:schemeClr val="dk1"/>
              </a:solidFill>
              <a:latin typeface="Inter"/>
              <a:ea typeface="Inter"/>
              <a:cs typeface="Inter"/>
              <a:sym typeface="Inter"/>
            </a:endParaRPr>
          </a:p>
        </p:txBody>
      </p:sp>
      <p:sp>
        <p:nvSpPr>
          <p:cNvPr id="145" name="Google Shape;145;g23a11f75f95_0_227"/>
          <p:cNvSpPr txBox="1"/>
          <p:nvPr/>
        </p:nvSpPr>
        <p:spPr>
          <a:xfrm>
            <a:off x="250484" y="265637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This study involved collecting a rich research database consisting of detailed observations and findings based on  </a:t>
            </a:r>
            <a:r>
              <a:rPr lang="en" sz="1000">
                <a:solidFill>
                  <a:schemeClr val="dk2"/>
                </a:solidFill>
                <a:latin typeface="IBM Plex Sans"/>
                <a:ea typeface="IBM Plex Sans"/>
                <a:cs typeface="IBM Plex Sans"/>
                <a:sym typeface="IBM Plex Sans"/>
              </a:rPr>
              <a:t>Nielsen's Heuristic Evaluation,  Design Arnold Lund's 34 Usability Maxims, and  Web3 Design Audit Checklist Based on Web3 Design Principles by Beltran</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These valuable resources complement and support the findings presented in this report.</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49" name="Shape 149"/>
        <p:cNvGrpSpPr/>
        <p:nvPr/>
      </p:nvGrpSpPr>
      <p:grpSpPr>
        <a:xfrm>
          <a:off x="0" y="0"/>
          <a:ext cx="0" cy="0"/>
          <a:chOff x="0" y="0"/>
          <a:chExt cx="0" cy="0"/>
        </a:xfrm>
      </p:grpSpPr>
      <p:sp>
        <p:nvSpPr>
          <p:cNvPr id="150" name="Google Shape;150;g25db78d7008_0_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METHODOLOGY</a:t>
            </a:r>
            <a:endParaRPr b="1" i="0" sz="3600" u="none" cap="none" strike="noStrike">
              <a:solidFill>
                <a:schemeClr val="lt1"/>
              </a:solidFill>
              <a:latin typeface="Inter"/>
              <a:ea typeface="Inter"/>
              <a:cs typeface="Inter"/>
              <a:sym typeface="Inter"/>
            </a:endParaRPr>
          </a:p>
        </p:txBody>
      </p:sp>
      <p:sp>
        <p:nvSpPr>
          <p:cNvPr id="151" name="Google Shape;151;g25db78d7008_0_0"/>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152" name="Google Shape;152;g25db78d7008_0_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6" name="Shape 156"/>
        <p:cNvGrpSpPr/>
        <p:nvPr/>
      </p:nvGrpSpPr>
      <p:grpSpPr>
        <a:xfrm>
          <a:off x="0" y="0"/>
          <a:ext cx="0" cy="0"/>
          <a:chOff x="0" y="0"/>
          <a:chExt cx="0" cy="0"/>
        </a:xfrm>
      </p:grpSpPr>
      <p:sp>
        <p:nvSpPr>
          <p:cNvPr id="157" name="Google Shape;157;g256c901fe12_2_102"/>
          <p:cNvSpPr txBox="1"/>
          <p:nvPr/>
        </p:nvSpPr>
        <p:spPr>
          <a:xfrm>
            <a:off x="237744"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METHODOLOGY</a:t>
            </a:r>
            <a:endParaRPr b="1" i="0" sz="2000" u="none" cap="none" strike="noStrike">
              <a:solidFill>
                <a:schemeClr val="dk1"/>
              </a:solidFill>
              <a:latin typeface="Inter"/>
              <a:ea typeface="Inter"/>
              <a:cs typeface="Inter"/>
              <a:sym typeface="Inter"/>
            </a:endParaRPr>
          </a:p>
        </p:txBody>
      </p:sp>
      <p:sp>
        <p:nvSpPr>
          <p:cNvPr id="158" name="Google Shape;158;g256c901fe12_2_102"/>
          <p:cNvSpPr txBox="1"/>
          <p:nvPr/>
        </p:nvSpPr>
        <p:spPr>
          <a:xfrm>
            <a:off x="256032" y="1077813"/>
            <a:ext cx="84738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This report summarizes the findings of a comprehensive UX audit conducted on Beefy Finance platform.</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The audit utilized a combination of renowned UX methodologies, including Nielsen's Heuristic Evaluation, Ben Shneiderman’s 'Eight Golden Rules of Interface Design, Arnold Lund's 34 Usability Maxims, Norman's Theory of Action, and the Web3 Design Audit Checklist Based on Web3 Design Principles by Beltran. </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The purpose of the audit was to assess the user experience and identify areas for improvement to enhance usability and overall satisfaction</a:t>
            </a:r>
            <a:endParaRPr b="0" i="0" sz="12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g256c901fe12_2_122"/>
          <p:cNvSpPr txBox="1"/>
          <p:nvPr/>
        </p:nvSpPr>
        <p:spPr>
          <a:xfrm>
            <a:off x="256032"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SEVERITY SCALE</a:t>
            </a:r>
            <a:endParaRPr b="1" i="0" sz="2000" u="none" cap="none" strike="noStrike">
              <a:solidFill>
                <a:schemeClr val="dk1"/>
              </a:solidFill>
              <a:latin typeface="Inter"/>
              <a:ea typeface="Inter"/>
              <a:cs typeface="Inter"/>
              <a:sym typeface="Inter"/>
            </a:endParaRPr>
          </a:p>
        </p:txBody>
      </p:sp>
      <p:sp>
        <p:nvSpPr>
          <p:cNvPr id="164" name="Google Shape;164;g256c901fe12_2_122"/>
          <p:cNvSpPr txBox="1"/>
          <p:nvPr/>
        </p:nvSpPr>
        <p:spPr>
          <a:xfrm>
            <a:off x="256032" y="1115568"/>
            <a:ext cx="86430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0000"/>
                </a:solidFill>
                <a:latin typeface="IBM Plex Sans"/>
                <a:ea typeface="IBM Plex Sans"/>
                <a:cs typeface="IBM Plex Sans"/>
                <a:sym typeface="IBM Plex Sans"/>
              </a:rPr>
              <a:t>Critical </a:t>
            </a:r>
            <a:endParaRPr b="1" i="0" sz="1000" u="none" cap="none" strike="noStrike">
              <a:solidFill>
                <a:srgbClr val="FF0000"/>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Severely impairs the use of the product and cannot be overcome by users. It is necessary to fix this before releasing the product..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E06666"/>
                </a:solidFill>
                <a:latin typeface="IBM Plex Sans"/>
                <a:ea typeface="IBM Plex Sans"/>
                <a:cs typeface="IBM Plex Sans"/>
                <a:sym typeface="IBM Plex Sans"/>
              </a:rPr>
              <a:t>Serious </a:t>
            </a:r>
            <a:endParaRPr b="1" i="0" sz="1000" u="none" cap="none" strike="noStrike">
              <a:solidFill>
                <a:srgbClr val="E066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Occurs frequently and persistently, or users may not be able to resolve the issue or may not be aware of it. It's important to fix this, so give it a high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D966"/>
                </a:solidFill>
                <a:latin typeface="IBM Plex Sans"/>
                <a:ea typeface="IBM Plex Sans"/>
                <a:cs typeface="IBM Plex Sans"/>
                <a:sym typeface="IBM Plex Sans"/>
              </a:rPr>
              <a:t>Medium</a:t>
            </a:r>
            <a:endParaRPr b="1" i="0" sz="1000" u="none" cap="none" strike="noStrike">
              <a:solidFill>
                <a:srgbClr val="FFD9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May occur more often or be harder to overcome. Fixing this should be a low release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4A86E8"/>
                </a:solidFill>
                <a:latin typeface="IBM Plex Sans"/>
                <a:ea typeface="IBM Plex Sans"/>
                <a:cs typeface="IBM Plex Sans"/>
                <a:sym typeface="IBM Plex Sans"/>
              </a:rPr>
              <a:t>Low</a:t>
            </a:r>
            <a:endParaRPr b="1" i="0" sz="1000" u="none" cap="none" strike="noStrike">
              <a:solidFill>
                <a:srgbClr val="4A86E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Can be easily overcome by the user or occurs very rarely. The release does not require repair unless additional time is available.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68" name="Shape 168"/>
        <p:cNvGrpSpPr/>
        <p:nvPr/>
      </p:nvGrpSpPr>
      <p:grpSpPr>
        <a:xfrm>
          <a:off x="0" y="0"/>
          <a:ext cx="0" cy="0"/>
          <a:chOff x="0" y="0"/>
          <a:chExt cx="0" cy="0"/>
        </a:xfrm>
      </p:grpSpPr>
      <p:sp>
        <p:nvSpPr>
          <p:cNvPr id="169" name="Google Shape;169;g25db78d7008_0_6"/>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3600" u="none" cap="none" strike="noStrike">
                <a:solidFill>
                  <a:srgbClr val="FFFFFF"/>
                </a:solidFill>
                <a:latin typeface="Inter"/>
                <a:ea typeface="Inter"/>
                <a:cs typeface="Inter"/>
                <a:sym typeface="Inter"/>
              </a:rPr>
              <a:t>FINDINGS</a:t>
            </a:r>
            <a:endParaRPr b="1" i="0" sz="3600" u="none" cap="none" strike="noStrike">
              <a:solidFill>
                <a:schemeClr val="lt1"/>
              </a:solidFill>
              <a:latin typeface="Inter"/>
              <a:ea typeface="Inter"/>
              <a:cs typeface="Inter"/>
              <a:sym typeface="Inter"/>
            </a:endParaRPr>
          </a:p>
        </p:txBody>
      </p:sp>
      <p:sp>
        <p:nvSpPr>
          <p:cNvPr id="170" name="Google Shape;170;g25db78d7008_0_6"/>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171" name="Google Shape;171;g25db78d7008_0_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g256c901fe12_2_131"/>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BUSINESS GOALS</a:t>
            </a:r>
            <a:endParaRPr b="1" i="0" sz="2000" u="none" cap="none" strike="noStrike">
              <a:solidFill>
                <a:schemeClr val="dk1"/>
              </a:solidFill>
              <a:latin typeface="Inter"/>
              <a:ea typeface="Inter"/>
              <a:cs typeface="Inter"/>
              <a:sym typeface="Inter"/>
            </a:endParaRPr>
          </a:p>
        </p:txBody>
      </p:sp>
      <p:sp>
        <p:nvSpPr>
          <p:cNvPr id="177" name="Google Shape;177;g256c901fe12_2_131"/>
          <p:cNvSpPr txBox="1"/>
          <p:nvPr/>
        </p:nvSpPr>
        <p:spPr>
          <a:xfrm>
            <a:off x="256032" y="1115568"/>
            <a:ext cx="84738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Maximizing Yield: Beefy Finance aims to help users maximize their yield generation by providing automated strategies that optimize the allocation of their assets across different yield farming opportunities in the DeFi ecosystem.</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Simplifying User Experience: The platform aims to simplify the user experience by eliminating the need for users to manually monitor and manage their assets across multiple protocols. Beefy Finance automates the process, making it easier for users to participate in yield farming and earn passive income.</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Enhancing Security: Beefy Finance focuses on ensuring the security of users' funds and assets by employing robust smart contract audits and security measures. By providing a secure and reliable platform, they aim to build trust and confidence among users in the DeFi space.</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Expanding Partnerships: Beefy Finance may strive to form strategic partnerships with other DeFi protocols, liquidity providers, or projects to expand their reach and offer more diverse yield farming opportunities to their users. Collaborations and integrations can help grow their ecosystem and provide users with additional options.</a:t>
            </a:r>
            <a:endParaRPr b="0" i="0" sz="1000" u="none" cap="none" strike="noStrike">
              <a:solidFill>
                <a:schemeClr val="dk2"/>
              </a:solidFill>
              <a:highlight>
                <a:srgbClr val="F7F7F8"/>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g2582016d458_0_136"/>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CUSTOMER GOALS</a:t>
            </a:r>
            <a:endParaRPr b="1" i="0" sz="2000" u="none" cap="none" strike="noStrike">
              <a:solidFill>
                <a:schemeClr val="dk1"/>
              </a:solidFill>
              <a:latin typeface="Inter"/>
              <a:ea typeface="Inter"/>
              <a:cs typeface="Inter"/>
              <a:sym typeface="Inter"/>
            </a:endParaRPr>
          </a:p>
        </p:txBody>
      </p:sp>
      <p:sp>
        <p:nvSpPr>
          <p:cNvPr id="183" name="Google Shape;183;g2582016d458_0_136"/>
          <p:cNvSpPr txBox="1"/>
          <p:nvPr/>
        </p:nvSpPr>
        <p:spPr>
          <a:xfrm>
            <a:off x="256032" y="1115568"/>
            <a:ext cx="8473800" cy="2878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Maximizing Yield: Beefy Finance customers are looking to maximize the returns on their cryptocurrency assets by participating in various yield farming strategies. They aim to earn passive income through automated and optimized allocation of their funds across different DeFi platforms.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Simplifying Investment Process: Customers seek a simplified investment experience in the DeFi space. Beefy Finance provides them with a user-friendly platform that automates the process of yield farming, eliminating the need for users to monitor multiple platforms, track strategies, or execute complex transactions manually.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Mitigating Risk: Customers want to mitigate the risks associated with DeFi investments. Beefy Finance aims to provide secure and audited smart contracts, reducing the likelihood of exploits or vulnerabilities.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Saving Time and Effort: Customers value time efficiency and want to avoid the complexities of actively managing their DeFi investments. Beefy Finance offers automated strategies that save customers time and effort by handling the allocation, optimization, and rebalancing of their assets across multiple yield farming opportunities.</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g2582016d458_0_7"/>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FINDINGS</a:t>
            </a:r>
            <a:endParaRPr b="1" i="0" sz="2000" u="none" cap="none" strike="noStrike">
              <a:solidFill>
                <a:schemeClr val="dk1"/>
              </a:solidFill>
              <a:latin typeface="Inter"/>
              <a:ea typeface="Inter"/>
              <a:cs typeface="Inter"/>
              <a:sym typeface="Inter"/>
            </a:endParaRPr>
          </a:p>
        </p:txBody>
      </p:sp>
      <p:sp>
        <p:nvSpPr>
          <p:cNvPr id="189" name="Google Shape;189;g2582016d458_0_7"/>
          <p:cNvSpPr txBox="1"/>
          <p:nvPr/>
        </p:nvSpPr>
        <p:spPr>
          <a:xfrm>
            <a:off x="256032" y="1115568"/>
            <a:ext cx="8412600" cy="2647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80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Heuristic Used</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Select the appropriate heuristics principle that matches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Severity</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From the severity scale, select the appropriate rating for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Issue and Recommendation </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Describe the usability issue and spell out your recommendations for UX improvements.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highlight>
                <a:schemeClr val="lt1"/>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400"/>
              <a:buFont typeface="Arial"/>
              <a:buNone/>
            </a:pPr>
            <a:r>
              <a:t/>
            </a:r>
            <a:endParaRPr b="0" i="0" sz="1000" u="none" cap="none" strike="noStrike">
              <a:solidFill>
                <a:schemeClr val="dk2"/>
              </a:solidFill>
              <a:highlight>
                <a:srgbClr val="FED670"/>
              </a:highlight>
              <a:latin typeface="IBM Plex Sans"/>
              <a:ea typeface="IBM Plex Sans"/>
              <a:cs typeface="IBM Plex Sans"/>
              <a:sym typeface="IBM Plex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93" name="Shape 193"/>
        <p:cNvGrpSpPr/>
        <p:nvPr/>
      </p:nvGrpSpPr>
      <p:grpSpPr>
        <a:xfrm>
          <a:off x="0" y="0"/>
          <a:ext cx="0" cy="0"/>
          <a:chOff x="0" y="0"/>
          <a:chExt cx="0" cy="0"/>
        </a:xfrm>
      </p:grpSpPr>
      <p:sp>
        <p:nvSpPr>
          <p:cNvPr id="194" name="Google Shape;194;g25db78d7008_0_12"/>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BEEFY </a:t>
            </a:r>
            <a:r>
              <a:rPr b="1" i="0" lang="en" sz="1000" u="none" cap="none" strike="noStrike">
                <a:solidFill>
                  <a:srgbClr val="B78CF8"/>
                </a:solidFill>
                <a:latin typeface="IBM Plex Sans"/>
                <a:ea typeface="IBM Plex Sans"/>
                <a:cs typeface="IBM Plex Sans"/>
                <a:sym typeface="IBM Plex Sans"/>
              </a:rPr>
              <a:t>FINANCE</a:t>
            </a:r>
            <a:r>
              <a:rPr b="0" i="0" lang="en" sz="1000" u="none" cap="none" strike="noStrike">
                <a:solidFill>
                  <a:srgbClr val="B78CF8"/>
                </a:solidFill>
                <a:latin typeface="IBM Plex Sans"/>
                <a:ea typeface="IBM Plex Sans"/>
                <a:cs typeface="IBM Plex Sans"/>
                <a:sym typeface="IBM Plex Sans"/>
              </a:rPr>
              <a:t> </a:t>
            </a: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195" name="Google Shape;195;g25db78d7008_0_12"/>
          <p:cNvSpPr txBox="1"/>
          <p:nvPr/>
        </p:nvSpPr>
        <p:spPr>
          <a:xfrm>
            <a:off x="364875" y="2518200"/>
            <a:ext cx="45156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TASK ORIENTATION AND SITE FUNCTIONALITY</a:t>
            </a:r>
            <a:endParaRPr b="1" sz="2000">
              <a:solidFill>
                <a:schemeClr val="lt1"/>
              </a:solidFill>
              <a:latin typeface="Inter"/>
              <a:ea typeface="Inter"/>
              <a:cs typeface="Inter"/>
              <a:sym typeface="Inter"/>
            </a:endParaRPr>
          </a:p>
        </p:txBody>
      </p:sp>
      <p:sp>
        <p:nvSpPr>
          <p:cNvPr id="196" name="Google Shape;196;g25db78d7008_0_12"/>
          <p:cNvSpPr txBox="1"/>
          <p:nvPr/>
        </p:nvSpPr>
        <p:spPr>
          <a:xfrm>
            <a:off x="364875" y="3356400"/>
            <a:ext cx="4139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People go to web sites to achieve particular goals, not to look around and admire the design. This means web pages needs to support customer tasks. A site is task oriented when it supports users in the effective and efficient completion of their tasks.</a:t>
            </a:r>
            <a:endParaRPr sz="1000">
              <a:solidFill>
                <a:schemeClr val="lt1"/>
              </a:solidFill>
              <a:latin typeface="IBM Plex Sans"/>
              <a:ea typeface="IBM Plex Sans"/>
              <a:cs typeface="IBM Plex Sans"/>
              <a:sym typeface="IBM Plex Sans"/>
            </a:endParaRPr>
          </a:p>
        </p:txBody>
      </p:sp>
      <p:pic>
        <p:nvPicPr>
          <p:cNvPr id="197" name="Google Shape;197;g25db78d7008_0_1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g23bd825c301_11_0"/>
          <p:cNvSpPr txBox="1"/>
          <p:nvPr/>
        </p:nvSpPr>
        <p:spPr>
          <a:xfrm>
            <a:off x="237744"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a:t>
            </a:r>
            <a:r>
              <a:rPr b="1" lang="en" sz="1200">
                <a:solidFill>
                  <a:schemeClr val="accent4"/>
                </a:solidFill>
                <a:latin typeface="Inter"/>
                <a:ea typeface="Inter"/>
                <a:cs typeface="Inter"/>
                <a:sym typeface="Inter"/>
              </a:rPr>
              <a:t>MEDIUM</a:t>
            </a:r>
            <a:r>
              <a:rPr b="1" i="0" lang="en" sz="1200" u="none" cap="none" strike="noStrike">
                <a:solidFill>
                  <a:schemeClr val="accent4"/>
                </a:solidFill>
                <a:latin typeface="Inter"/>
                <a:ea typeface="Inter"/>
                <a:cs typeface="Inter"/>
                <a:sym typeface="Inter"/>
              </a:rPr>
              <a:t>)</a:t>
            </a:r>
            <a:endParaRPr i="0" sz="1200" u="none" cap="none" strike="noStrike">
              <a:solidFill>
                <a:schemeClr val="accent4"/>
              </a:solidFill>
              <a:latin typeface="Inter"/>
              <a:ea typeface="Inter"/>
              <a:cs typeface="Inter"/>
              <a:sym typeface="Inter"/>
            </a:endParaRPr>
          </a:p>
        </p:txBody>
      </p:sp>
      <p:sp>
        <p:nvSpPr>
          <p:cNvPr id="203" name="Google Shape;203;g23bd825c301_11_0"/>
          <p:cNvSpPr txBox="1"/>
          <p:nvPr/>
        </p:nvSpPr>
        <p:spPr>
          <a:xfrm>
            <a:off x="237744" y="997866"/>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present a clear and well-defined critical path that guides users through their intended tasks or workflows. Users may struggle to identify the optimal path to complete their goals, leading to confusion and inefficiency in task completion.</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necessitates excessive scrolling, requiring users to continuously scroll through long pages to access information or complete tasks. This results in a cumbersome user experience, as users have to spend more time and effort to find the desired content</a:t>
            </a:r>
            <a:endParaRPr sz="1000">
              <a:solidFill>
                <a:schemeClr val="dk2"/>
              </a:solidFill>
              <a:latin typeface="IBM Plex Sans"/>
              <a:ea typeface="IBM Plex Sans"/>
              <a:cs typeface="IBM Plex Sans"/>
              <a:sym typeface="IBM Plex Sans"/>
            </a:endParaRPr>
          </a:p>
        </p:txBody>
      </p:sp>
      <p:sp>
        <p:nvSpPr>
          <p:cNvPr id="204" name="Google Shape;204;g23bd825c301_11_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05" name="Google Shape;205;g23bd825c301_11_0"/>
          <p:cNvSpPr txBox="1"/>
          <p:nvPr/>
        </p:nvSpPr>
        <p:spPr>
          <a:xfrm>
            <a:off x="4684050" y="996696"/>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Define and Communicate Critical Path: Identify and clearly define the critical path for users to achieve their goals within the platform. This involves mapping out the most efficient and straightforward journey, considering user objectives and tasks.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Consolidate relevant information and functionalities to reduce the need for excessive scrolling. Reorganize and prioritize content to ensure that essential information is readily accessible within the initial viewport, minimizing the cognitive load associated with scrolling long pages.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56c901fe12_2_67"/>
          <p:cNvSpPr txBox="1"/>
          <p:nvPr/>
        </p:nvSpPr>
        <p:spPr>
          <a:xfrm>
            <a:off x="660500" y="1798125"/>
            <a:ext cx="1901100" cy="1046700"/>
          </a:xfrm>
          <a:prstGeom prst="rect">
            <a:avLst/>
          </a:prstGeom>
          <a:noFill/>
          <a:ln>
            <a:noFill/>
          </a:ln>
        </p:spPr>
        <p:txBody>
          <a:bodyPr anchorCtr="0" anchor="ctr" bIns="91425" lIns="91425" spcFirstLastPara="1" rIns="91425" wrap="square" tIns="91425">
            <a:spAutoFit/>
          </a:bodyPr>
          <a:lstStyle/>
          <a:p>
            <a:pPr indent="0" lvl="0" marL="0" marR="0" rtl="0" algn="l">
              <a:lnSpc>
                <a:spcPct val="70000"/>
              </a:lnSpc>
              <a:spcBef>
                <a:spcPts val="0"/>
              </a:spcBef>
              <a:spcAft>
                <a:spcPts val="0"/>
              </a:spcAft>
              <a:buClr>
                <a:srgbClr val="000000"/>
              </a:buClr>
              <a:buSzPts val="1800"/>
              <a:buFont typeface="Arial"/>
              <a:buNone/>
            </a:pPr>
            <a:r>
              <a:rPr b="1" i="0" lang="en" sz="4000" u="none" cap="none" strike="noStrike">
                <a:solidFill>
                  <a:srgbClr val="212121"/>
                </a:solidFill>
                <a:latin typeface="Inter"/>
                <a:ea typeface="Inter"/>
                <a:cs typeface="Inter"/>
                <a:sym typeface="Inter"/>
              </a:rPr>
              <a:t>In this report</a:t>
            </a:r>
            <a:endParaRPr b="1" i="0" sz="4000" u="none" cap="none" strike="noStrike">
              <a:solidFill>
                <a:srgbClr val="212121"/>
              </a:solidFill>
              <a:latin typeface="Inter"/>
              <a:ea typeface="Inter"/>
              <a:cs typeface="Inter"/>
              <a:sym typeface="Inter"/>
            </a:endParaRPr>
          </a:p>
        </p:txBody>
      </p:sp>
      <p:sp>
        <p:nvSpPr>
          <p:cNvPr id="83" name="Google Shape;83;g256c901fe12_2_67"/>
          <p:cNvSpPr txBox="1"/>
          <p:nvPr/>
        </p:nvSpPr>
        <p:spPr>
          <a:xfrm>
            <a:off x="3209100" y="519700"/>
            <a:ext cx="5562900" cy="3678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 INTRODUCTION</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did</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Executive Summary</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Goals and objectives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Red Hat Display"/>
                <a:ea typeface="Red Hat Display"/>
                <a:cs typeface="Red Hat Display"/>
                <a:sym typeface="Red Hat Display"/>
              </a:rPr>
              <a:t>2. METHODOLOGY</a:t>
            </a:r>
            <a:r>
              <a:rPr b="0" i="0" lang="en" sz="1200" u="none" cap="none" strike="noStrike">
                <a:solidFill>
                  <a:srgbClr val="212121"/>
                </a:solidFill>
                <a:latin typeface="IBM Plex Sans"/>
                <a:ea typeface="IBM Plex Sans"/>
                <a:cs typeface="IBM Plex Sans"/>
                <a:sym typeface="IBM Plex Sans"/>
              </a:rPr>
              <a:t>-</a:t>
            </a:r>
            <a:r>
              <a:rPr b="0" i="1" lang="en" sz="1200" u="none" cap="none" strike="noStrike">
                <a:solidFill>
                  <a:srgbClr val="212121"/>
                </a:solidFill>
                <a:latin typeface="IBM Plex Sans"/>
                <a:ea typeface="IBM Plex Sans"/>
                <a:cs typeface="IBM Plex Sans"/>
                <a:sym typeface="IBM Plex Sans"/>
              </a:rPr>
              <a:t> Process and Methods</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Nielsen's Heuristic </a:t>
            </a:r>
            <a:r>
              <a:rPr b="0" i="0" lang="en" sz="1000" u="none" cap="none" strike="noStrike">
                <a:solidFill>
                  <a:schemeClr val="accent2"/>
                </a:solidFill>
                <a:latin typeface="IBM Plex Sans"/>
                <a:ea typeface="IBM Plex Sans"/>
                <a:cs typeface="IBM Plex Sans"/>
                <a:sym typeface="IBM Plex Sans"/>
              </a:rPr>
              <a:t>Evaluation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Ben Shneiderman’s 'Eight Golden Rules of Interface Design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Arnold Lund's 34 Usability Maxims</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Norman's Theory of Action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Web3 Design Audit Checklist Based on Web3 Design Principles by Beltran</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3. FINDINGS</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tested on</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4. INSIGHTS AND NEXT STEPS</a:t>
            </a:r>
            <a:r>
              <a:rPr b="0" i="0" lang="en" sz="1200" u="none" cap="none" strike="noStrike">
                <a:solidFill>
                  <a:schemeClr val="dk1"/>
                </a:solidFill>
                <a:latin typeface="IBM Plex Sans"/>
                <a:ea typeface="IBM Plex Sans"/>
                <a:cs typeface="IBM Plex Sans"/>
                <a:sym typeface="IBM Plex Sans"/>
              </a:rPr>
              <a:t> </a:t>
            </a:r>
            <a:r>
              <a:rPr b="0" i="1" lang="en" sz="1200" u="none" cap="none" strike="noStrike">
                <a:solidFill>
                  <a:schemeClr val="accent2"/>
                </a:solidFill>
                <a:latin typeface="IBM Plex Sans"/>
                <a:ea typeface="IBM Plex Sans"/>
                <a:cs typeface="IBM Plex Sans"/>
                <a:sym typeface="IBM Plex Sans"/>
              </a:rPr>
              <a:t>- What we tested on</a:t>
            </a:r>
            <a:endParaRPr b="0" i="1" sz="1200" u="none" cap="none" strike="noStrike">
              <a:solidFill>
                <a:schemeClr val="accent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accent2"/>
              </a:buClr>
              <a:buSzPts val="1000"/>
              <a:buFont typeface="IBM Plex Sans"/>
              <a:buChar char="-"/>
            </a:pPr>
            <a:r>
              <a:rPr b="0" i="0" lang="en" sz="1000" u="none" cap="none" strike="noStrike">
                <a:solidFill>
                  <a:schemeClr val="accent2"/>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 name="Shape 209"/>
        <p:cNvGrpSpPr/>
        <p:nvPr/>
      </p:nvGrpSpPr>
      <p:grpSpPr>
        <a:xfrm>
          <a:off x="0" y="0"/>
          <a:ext cx="0" cy="0"/>
          <a:chOff x="0" y="0"/>
          <a:chExt cx="0" cy="0"/>
        </a:xfrm>
      </p:grpSpPr>
      <p:sp>
        <p:nvSpPr>
          <p:cNvPr id="210" name="Google Shape;210;g23bd825c301_11_9"/>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052B53"/>
                </a:solidFill>
                <a:latin typeface="Inter"/>
                <a:ea typeface="Inter"/>
                <a:cs typeface="Inter"/>
                <a:sym typeface="Inter"/>
              </a:rPr>
              <a:t> </a:t>
            </a:r>
            <a:r>
              <a:rPr b="1" lang="en" sz="1200">
                <a:solidFill>
                  <a:schemeClr val="accent4"/>
                </a:solidFill>
                <a:latin typeface="Inter"/>
                <a:ea typeface="Inter"/>
                <a:cs typeface="Inter"/>
                <a:sym typeface="Inter"/>
              </a:rPr>
              <a:t>(MEDIUM)</a:t>
            </a:r>
            <a:endParaRPr i="0" sz="1200" u="none" cap="none" strike="noStrike">
              <a:solidFill>
                <a:schemeClr val="accent4"/>
              </a:solidFill>
              <a:latin typeface="Inter"/>
              <a:ea typeface="Inter"/>
              <a:cs typeface="Inter"/>
              <a:sym typeface="Inter"/>
            </a:endParaRPr>
          </a:p>
        </p:txBody>
      </p:sp>
      <p:sp>
        <p:nvSpPr>
          <p:cNvPr id="211" name="Google Shape;211;g23bd825c301_11_9"/>
          <p:cNvSpPr txBox="1"/>
          <p:nvPr/>
        </p:nvSpPr>
        <p:spPr>
          <a:xfrm>
            <a:off x="256032" y="997866"/>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display all the steps that need to be completed in a task. Users are left without a comprehensive overview of the entire workflow, making it difficult for them to anticipate the scope of the task and plan their actions accordingly.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sufficient opportunities for users to explore different options or functionalities before committing themselves. Users may feel constrained by limited access or restricted capabilities, preventing them from fully understanding the platform's offerings or making informed decisions.</a:t>
            </a:r>
            <a:endParaRPr sz="1000">
              <a:solidFill>
                <a:schemeClr val="dk2"/>
              </a:solidFill>
              <a:latin typeface="IBM Plex Sans"/>
              <a:ea typeface="IBM Plex Sans"/>
              <a:cs typeface="IBM Plex Sans"/>
              <a:sym typeface="IBM Plex Sans"/>
            </a:endParaRPr>
          </a:p>
        </p:txBody>
      </p:sp>
      <p:sp>
        <p:nvSpPr>
          <p:cNvPr id="212" name="Google Shape;212;g23bd825c301_11_9"/>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Poppins"/>
                <a:ea typeface="Poppins"/>
                <a:cs typeface="Poppins"/>
                <a:sym typeface="Poppins"/>
              </a:rPr>
              <a:t>Recommendations </a:t>
            </a:r>
            <a:endParaRPr b="0" i="0" sz="1200" u="none" cap="none" strike="noStrike">
              <a:solidFill>
                <a:schemeClr val="dk1"/>
              </a:solidFill>
              <a:latin typeface="Arial"/>
              <a:ea typeface="Arial"/>
              <a:cs typeface="Arial"/>
              <a:sym typeface="Arial"/>
            </a:endParaRPr>
          </a:p>
        </p:txBody>
      </p:sp>
      <p:sp>
        <p:nvSpPr>
          <p:cNvPr id="213" name="Google Shape;213;g23bd825c301_11_9"/>
          <p:cNvSpPr txBox="1"/>
          <p:nvPr/>
        </p:nvSpPr>
        <p:spPr>
          <a:xfrm>
            <a:off x="4684050" y="996696"/>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Display all the steps involved in a task, providing users with a complete overview of the workflow. Present the steps in a logical order, ensuring they are easily scannable and comprehensible. This helps users understand the entire process and the sequence of actions required to complete the task.</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feature previews or interactive demos that allow users to experience the core functionalities of the platform. This enables users to gain a firsthand understanding of the capabilities and benefits before making a commitment.</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g23bd825c301_11_16"/>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lang="en" sz="1200">
                <a:solidFill>
                  <a:schemeClr val="accent4"/>
                </a:solidFill>
                <a:latin typeface="Inter"/>
                <a:ea typeface="Inter"/>
                <a:cs typeface="Inter"/>
                <a:sym typeface="Inter"/>
              </a:rPr>
              <a:t>(MEDIUM)</a:t>
            </a:r>
            <a:endParaRPr i="0" sz="1200" u="none" cap="none" strike="noStrike">
              <a:solidFill>
                <a:schemeClr val="accent4"/>
              </a:solidFill>
              <a:latin typeface="Inter"/>
              <a:ea typeface="Inter"/>
              <a:cs typeface="Inter"/>
              <a:sym typeface="Inter"/>
            </a:endParaRPr>
          </a:p>
        </p:txBody>
      </p:sp>
      <p:sp>
        <p:nvSpPr>
          <p:cNvPr id="219" name="Google Shape;219;g23bd825c301_11_16"/>
          <p:cNvSpPr txBox="1"/>
          <p:nvPr/>
        </p:nvSpPr>
        <p:spPr>
          <a:xfrm>
            <a:off x="256032" y="915570"/>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different levels of explanation to cater to the varying needs of novice and expert users. Help and error messages may not offer sufficient guidance or may be too complex for novice users, while expert users may find them overly basic or lacking in-depth information. </a:t>
            </a:r>
            <a:endParaRPr sz="1000">
              <a:solidFill>
                <a:schemeClr val="dk2"/>
              </a:solidFill>
              <a:latin typeface="IBM Plex Sans"/>
              <a:ea typeface="IBM Plex Sans"/>
              <a:cs typeface="IBM Plex Sans"/>
              <a:sym typeface="IBM Plex Sans"/>
            </a:endParaRPr>
          </a:p>
        </p:txBody>
      </p:sp>
      <p:sp>
        <p:nvSpPr>
          <p:cNvPr id="220" name="Google Shape;220;g23bd825c301_11_16"/>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21" name="Google Shape;221;g23bd825c301_11_16"/>
          <p:cNvSpPr txBox="1"/>
          <p:nvPr/>
        </p:nvSpPr>
        <p:spPr>
          <a:xfrm>
            <a:off x="4684050" y="914400"/>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contextual help and error messages that offer clear and concise explanations based on the user's current context. Tailor the messaging to address the specific needs and knowledge level of the user, providing more detailed explanations for novice users and concise reminders or shortcuts for expert users.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pic>
        <p:nvPicPr>
          <p:cNvPr id="226" name="Google Shape;226;g23bd825c301_11_23"/>
          <p:cNvPicPr preferRelativeResize="0"/>
          <p:nvPr/>
        </p:nvPicPr>
        <p:blipFill rotWithShape="1">
          <a:blip r:embed="rId3">
            <a:alphaModFix/>
          </a:blip>
          <a:srcRect b="16666" l="0" r="0" t="16666"/>
          <a:stretch/>
        </p:blipFill>
        <p:spPr>
          <a:xfrm>
            <a:off x="457200" y="262675"/>
            <a:ext cx="8153800" cy="3431926"/>
          </a:xfrm>
          <a:prstGeom prst="rect">
            <a:avLst/>
          </a:prstGeom>
          <a:noFill/>
          <a:ln>
            <a:noFill/>
          </a:ln>
        </p:spPr>
      </p:pic>
      <p:sp>
        <p:nvSpPr>
          <p:cNvPr id="227" name="Google Shape;227;g23bd825c301_11_23"/>
          <p:cNvSpPr txBox="1"/>
          <p:nvPr/>
        </p:nvSpPr>
        <p:spPr>
          <a:xfrm>
            <a:off x="495100" y="3970400"/>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a:solidFill>
                  <a:schemeClr val="dk2"/>
                </a:solidFill>
                <a:latin typeface="IBM Plex Sans"/>
                <a:ea typeface="IBM Plex Sans"/>
                <a:cs typeface="IBM Plex Sans"/>
                <a:sym typeface="IBM Plex Sans"/>
              </a:rPr>
              <a:t>Excessive scrolling (seemingly without end) of the Vault offerings can turn off users.</a:t>
            </a:r>
            <a:endParaRPr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31" name="Shape 231"/>
        <p:cNvGrpSpPr/>
        <p:nvPr/>
      </p:nvGrpSpPr>
      <p:grpSpPr>
        <a:xfrm>
          <a:off x="0" y="0"/>
          <a:ext cx="0" cy="0"/>
          <a:chOff x="0" y="0"/>
          <a:chExt cx="0" cy="0"/>
        </a:xfrm>
      </p:grpSpPr>
      <p:sp>
        <p:nvSpPr>
          <p:cNvPr id="232" name="Google Shape;232;g25db78d7008_0_20"/>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233" name="Google Shape;233;g25db78d7008_0_20"/>
          <p:cNvSpPr txBox="1"/>
          <p:nvPr/>
        </p:nvSpPr>
        <p:spPr>
          <a:xfrm>
            <a:off x="364875" y="1984600"/>
            <a:ext cx="42831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NAVIGATION AND INFORMATION ARCHITECTURE</a:t>
            </a:r>
            <a:endParaRPr b="1" i="0" sz="2000" u="none" cap="none" strike="noStrike">
              <a:solidFill>
                <a:schemeClr val="lt1"/>
              </a:solidFill>
              <a:latin typeface="Inter"/>
              <a:ea typeface="Inter"/>
              <a:cs typeface="Inter"/>
              <a:sym typeface="Inter"/>
            </a:endParaRPr>
          </a:p>
        </p:txBody>
      </p:sp>
      <p:sp>
        <p:nvSpPr>
          <p:cNvPr id="234" name="Google Shape;234;g25db78d7008_0_20"/>
          <p:cNvSpPr txBox="1"/>
          <p:nvPr/>
        </p:nvSpPr>
        <p:spPr>
          <a:xfrm>
            <a:off x="364875" y="2822800"/>
            <a:ext cx="6756900" cy="1916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System or mechanism that allows users to move through different sections, pages, or features of a digital product. It includes menus, links, buttons, search bars, and other interactive elements that help users find and navigate to desired content or perform specific actions. Effective navigation design ensures that users can easily understand and access different areas of the product, enhancing usability and user satisfaction.</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1500"/>
              </a:spcBef>
              <a:spcAft>
                <a:spcPts val="150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Information architecture (IA) involves the organization and structure of information within a digital product to facilitate efficient and intuitive access. It focuses on grouping and categorizing content in a logical and meaningful manner, ensuring that information is well-organized, easily discoverable, and understandable to users</a:t>
            </a:r>
            <a:endParaRPr b="0" i="0" sz="1000" u="none" cap="none" strike="noStrike">
              <a:solidFill>
                <a:schemeClr val="lt1"/>
              </a:solidFill>
              <a:latin typeface="IBM Plex Sans"/>
              <a:ea typeface="IBM Plex Sans"/>
              <a:cs typeface="IBM Plex Sans"/>
              <a:sym typeface="IBM Plex Sans"/>
            </a:endParaRPr>
          </a:p>
        </p:txBody>
      </p:sp>
      <p:pic>
        <p:nvPicPr>
          <p:cNvPr id="235" name="Google Shape;235;g25db78d7008_0_2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sp>
        <p:nvSpPr>
          <p:cNvPr id="240" name="Google Shape;240;g23bd825c301_16_0"/>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i="0" sz="1200" u="none" cap="none" strike="noStrike">
              <a:solidFill>
                <a:schemeClr val="accent1"/>
              </a:solidFill>
              <a:latin typeface="Inter"/>
              <a:ea typeface="Inter"/>
              <a:cs typeface="Inter"/>
              <a:sym typeface="Inter"/>
            </a:endParaRPr>
          </a:p>
        </p:txBody>
      </p:sp>
      <p:sp>
        <p:nvSpPr>
          <p:cNvPr id="241" name="Google Shape;241;g23bd825c301_16_0"/>
          <p:cNvSpPr txBox="1"/>
          <p:nvPr/>
        </p:nvSpPr>
        <p:spPr>
          <a:xfrm>
            <a:off x="256032" y="997866"/>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platform's navigation tabs do not resemble clickable versions of real-world tabs. This divergence from familiar visual cues can confuse users and make it challenging for them to recognize and interact with the navigation elements. Users may struggle to differentiate between active and inactive tabs or fail to perceive them as interactive elements.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adequate navigational feedback to indicate the user's current location within the site. Users are left without visual cues or indicators that help them understand their position in the site's hierarchy or navigate back to previous pages</a:t>
            </a:r>
            <a:endParaRPr sz="1000">
              <a:solidFill>
                <a:schemeClr val="dk2"/>
              </a:solidFill>
              <a:latin typeface="IBM Plex Sans"/>
              <a:ea typeface="IBM Plex Sans"/>
              <a:cs typeface="IBM Plex Sans"/>
              <a:sym typeface="IBM Plex Sans"/>
            </a:endParaRPr>
          </a:p>
        </p:txBody>
      </p:sp>
      <p:sp>
        <p:nvSpPr>
          <p:cNvPr id="242" name="Google Shape;242;g23bd825c301_16_0"/>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43" name="Google Shape;243;g23bd825c301_16_0"/>
          <p:cNvSpPr txBox="1"/>
          <p:nvPr/>
        </p:nvSpPr>
        <p:spPr>
          <a:xfrm>
            <a:off x="4684050" y="996696"/>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Redesign the navigation tabs to resemble clickable versions of real-world tabs. This can include visual cues such as tab-like shapes, shadows, or indicators to convey their interactive nature</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clear and visible navigation indicators that show users where they are in the site's structure. This can include a breadcrumb trail, highlighted menu items, or a progress indicator that visually represents the user's current location. These indicators aid users in understanding their position and provide a sense of orientation within the platform.</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7" name="Shape 247"/>
        <p:cNvGrpSpPr/>
        <p:nvPr/>
      </p:nvGrpSpPr>
      <p:grpSpPr>
        <a:xfrm>
          <a:off x="0" y="0"/>
          <a:ext cx="0" cy="0"/>
          <a:chOff x="0" y="0"/>
          <a:chExt cx="0" cy="0"/>
        </a:xfrm>
      </p:grpSpPr>
      <p:sp>
        <p:nvSpPr>
          <p:cNvPr id="248" name="Google Shape;248;g23bd825c301_16_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i="0" sz="1200" u="none" cap="none" strike="noStrike">
              <a:solidFill>
                <a:schemeClr val="accent1"/>
              </a:solidFill>
              <a:latin typeface="Inter"/>
              <a:ea typeface="Inter"/>
              <a:cs typeface="Inter"/>
              <a:sym typeface="Inter"/>
            </a:endParaRPr>
          </a:p>
        </p:txBody>
      </p:sp>
      <p:sp>
        <p:nvSpPr>
          <p:cNvPr id="249" name="Google Shape;249;g23bd825c301_16_9"/>
          <p:cNvSpPr txBox="1"/>
          <p:nvPr/>
        </p:nvSpPr>
        <p:spPr>
          <a:xfrm>
            <a:off x="256032" y="954350"/>
            <a:ext cx="4359300" cy="800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Visual Feedback: The platform does provide a visible change when the mouse hovers over some clickable elements, aside from cursor changes.</a:t>
            </a:r>
            <a:endParaRPr sz="1000">
              <a:solidFill>
                <a:schemeClr val="dk2"/>
              </a:solidFill>
              <a:latin typeface="IBM Plex Sans"/>
              <a:ea typeface="IBM Plex Sans"/>
              <a:cs typeface="IBM Plex Sans"/>
              <a:sym typeface="IBM Plex Sans"/>
            </a:endParaRPr>
          </a:p>
        </p:txBody>
      </p:sp>
      <p:sp>
        <p:nvSpPr>
          <p:cNvPr id="250" name="Google Shape;250;g23bd825c301_16_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51" name="Google Shape;251;g23bd825c301_16_9"/>
          <p:cNvSpPr txBox="1"/>
          <p:nvPr/>
        </p:nvSpPr>
        <p:spPr>
          <a:xfrm>
            <a:off x="4684050" y="950976"/>
            <a:ext cx="4359300" cy="569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consistent and noticeable hover states or visual feedback for only clickable elements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5" name="Shape 255"/>
        <p:cNvGrpSpPr/>
        <p:nvPr/>
      </p:nvGrpSpPr>
      <p:grpSpPr>
        <a:xfrm>
          <a:off x="0" y="0"/>
          <a:ext cx="0" cy="0"/>
          <a:chOff x="0" y="0"/>
          <a:chExt cx="0" cy="0"/>
        </a:xfrm>
      </p:grpSpPr>
      <p:pic>
        <p:nvPicPr>
          <p:cNvPr id="256" name="Google Shape;256;g23bd825c301_16_16"/>
          <p:cNvPicPr preferRelativeResize="0"/>
          <p:nvPr/>
        </p:nvPicPr>
        <p:blipFill>
          <a:blip r:embed="rId3">
            <a:alphaModFix/>
          </a:blip>
          <a:stretch>
            <a:fillRect/>
          </a:stretch>
        </p:blipFill>
        <p:spPr>
          <a:xfrm>
            <a:off x="1074488" y="306475"/>
            <a:ext cx="6995026" cy="3613649"/>
          </a:xfrm>
          <a:prstGeom prst="rect">
            <a:avLst/>
          </a:prstGeom>
          <a:noFill/>
          <a:ln>
            <a:noFill/>
          </a:ln>
        </p:spPr>
      </p:pic>
      <p:sp>
        <p:nvSpPr>
          <p:cNvPr id="257" name="Google Shape;257;g23bd825c301_16_16"/>
          <p:cNvSpPr txBox="1"/>
          <p:nvPr/>
        </p:nvSpPr>
        <p:spPr>
          <a:xfrm>
            <a:off x="495100" y="3970400"/>
            <a:ext cx="82512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i="1" lang="en" sz="1000">
                <a:solidFill>
                  <a:schemeClr val="dk2"/>
                </a:solidFill>
                <a:latin typeface="IBM Plex Sans"/>
                <a:ea typeface="IBM Plex Sans"/>
                <a:cs typeface="IBM Plex Sans"/>
                <a:sym typeface="IBM Plex Sans"/>
              </a:rPr>
              <a:t>Visual Feedback: </a:t>
            </a:r>
            <a:r>
              <a:rPr i="1" lang="en" sz="1000">
                <a:solidFill>
                  <a:schemeClr val="dk2"/>
                </a:solidFill>
                <a:latin typeface="IBM Plex Sans"/>
                <a:ea typeface="IBM Plex Sans"/>
                <a:cs typeface="IBM Plex Sans"/>
                <a:sym typeface="IBM Plex Sans"/>
              </a:rPr>
              <a:t>Dashboard</a:t>
            </a:r>
            <a:r>
              <a:rPr i="1" lang="en" sz="1000">
                <a:solidFill>
                  <a:schemeClr val="dk2"/>
                </a:solidFill>
                <a:latin typeface="IBM Plex Sans"/>
                <a:ea typeface="IBM Plex Sans"/>
                <a:cs typeface="IBM Plex Sans"/>
                <a:sym typeface="IBM Plex Sans"/>
              </a:rPr>
              <a:t> page has no visual cues or indicators that help connected users understand their position in the site's hierarchy or navigate back to previous page.</a:t>
            </a:r>
            <a:endParaRPr i="1" sz="1000">
              <a:solidFill>
                <a:schemeClr val="dk2"/>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1" name="Shape 261"/>
        <p:cNvGrpSpPr/>
        <p:nvPr/>
      </p:nvGrpSpPr>
      <p:grpSpPr>
        <a:xfrm>
          <a:off x="0" y="0"/>
          <a:ext cx="0" cy="0"/>
          <a:chOff x="0" y="0"/>
          <a:chExt cx="0" cy="0"/>
        </a:xfrm>
      </p:grpSpPr>
      <p:pic>
        <p:nvPicPr>
          <p:cNvPr id="262" name="Google Shape;262;g23bd825c301_16_21"/>
          <p:cNvPicPr preferRelativeResize="0"/>
          <p:nvPr/>
        </p:nvPicPr>
        <p:blipFill rotWithShape="1">
          <a:blip r:embed="rId3">
            <a:alphaModFix/>
          </a:blip>
          <a:srcRect b="21734" l="0" r="0" t="21739"/>
          <a:stretch/>
        </p:blipFill>
        <p:spPr>
          <a:xfrm>
            <a:off x="495100" y="262675"/>
            <a:ext cx="8153800" cy="3431925"/>
          </a:xfrm>
          <a:prstGeom prst="rect">
            <a:avLst/>
          </a:prstGeom>
          <a:noFill/>
          <a:ln>
            <a:noFill/>
          </a:ln>
        </p:spPr>
      </p:pic>
      <p:sp>
        <p:nvSpPr>
          <p:cNvPr id="263" name="Google Shape;263;g23bd825c301_16_21"/>
          <p:cNvSpPr txBox="1"/>
          <p:nvPr/>
        </p:nvSpPr>
        <p:spPr>
          <a:xfrm>
            <a:off x="495150" y="3860725"/>
            <a:ext cx="8153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i="1" lang="en" sz="1000">
                <a:solidFill>
                  <a:schemeClr val="dk2"/>
                </a:solidFill>
                <a:latin typeface="IBM Plex Sans"/>
                <a:ea typeface="IBM Plex Sans"/>
                <a:cs typeface="IBM Plex Sans"/>
                <a:sym typeface="IBM Plex Sans"/>
              </a:rPr>
              <a:t>Visual Feedback: The Vault offerings which is a clickable feature does not provide a visible change on mouse hover aside from cursor changes.</a:t>
            </a:r>
            <a:endParaRPr i="1" sz="1000">
              <a:solidFill>
                <a:schemeClr val="dk2"/>
              </a:solidFill>
              <a:latin typeface="IBM Plex Sans"/>
              <a:ea typeface="IBM Plex Sans"/>
              <a:cs typeface="IBM Plex Sans"/>
              <a:sym typeface="IBM Plex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67" name="Shape 267"/>
        <p:cNvGrpSpPr/>
        <p:nvPr/>
      </p:nvGrpSpPr>
      <p:grpSpPr>
        <a:xfrm>
          <a:off x="0" y="0"/>
          <a:ext cx="0" cy="0"/>
          <a:chOff x="0" y="0"/>
          <a:chExt cx="0" cy="0"/>
        </a:xfrm>
      </p:grpSpPr>
      <p:sp>
        <p:nvSpPr>
          <p:cNvPr id="268" name="Google Shape;268;g25db78d7008_0_29"/>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269" name="Google Shape;269;g25db78d7008_0_29"/>
          <p:cNvSpPr txBox="1"/>
          <p:nvPr/>
        </p:nvSpPr>
        <p:spPr>
          <a:xfrm>
            <a:off x="364875" y="3300725"/>
            <a:ext cx="44778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WRITING AND CONTENT QUALITY</a:t>
            </a:r>
            <a:endParaRPr b="1" sz="2000">
              <a:solidFill>
                <a:schemeClr val="lt1"/>
              </a:solidFill>
              <a:latin typeface="Inter"/>
              <a:ea typeface="Inter"/>
              <a:cs typeface="Inter"/>
              <a:sym typeface="Inter"/>
            </a:endParaRPr>
          </a:p>
        </p:txBody>
      </p:sp>
      <p:sp>
        <p:nvSpPr>
          <p:cNvPr id="270" name="Google Shape;270;g25db78d7008_0_29"/>
          <p:cNvSpPr txBox="1"/>
          <p:nvPr/>
        </p:nvSpPr>
        <p:spPr>
          <a:xfrm>
            <a:off x="364875" y="3830475"/>
            <a:ext cx="6444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lang="en" sz="1000">
                <a:solidFill>
                  <a:schemeClr val="lt1"/>
                </a:solidFill>
                <a:latin typeface="IBM Plex Sans"/>
                <a:ea typeface="IBM Plex Sans"/>
                <a:cs typeface="IBM Plex Sans"/>
                <a:sym typeface="IBM Plex Sans"/>
              </a:rPr>
              <a:t>Effective writing and content quality play a crucial role in communicating ideas, establishing credibility, and delivering a positive user experience. By prioritizing these aspects, organizations can create compelling content that resonates with readers, promotes understanding, and achieves its intended objectives.</a:t>
            </a:r>
            <a:endParaRPr sz="1000">
              <a:solidFill>
                <a:schemeClr val="lt1"/>
              </a:solidFill>
              <a:latin typeface="IBM Plex Sans"/>
              <a:ea typeface="IBM Plex Sans"/>
              <a:cs typeface="IBM Plex Sans"/>
              <a:sym typeface="IBM Plex Sans"/>
            </a:endParaRPr>
          </a:p>
        </p:txBody>
      </p:sp>
      <p:pic>
        <p:nvPicPr>
          <p:cNvPr id="271" name="Google Shape;271;g25db78d7008_0_2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5" name="Shape 275"/>
        <p:cNvGrpSpPr/>
        <p:nvPr/>
      </p:nvGrpSpPr>
      <p:grpSpPr>
        <a:xfrm>
          <a:off x="0" y="0"/>
          <a:ext cx="0" cy="0"/>
          <a:chOff x="0" y="0"/>
          <a:chExt cx="0" cy="0"/>
        </a:xfrm>
      </p:grpSpPr>
      <p:sp>
        <p:nvSpPr>
          <p:cNvPr id="276" name="Google Shape;276;g23bd825c301_0_64"/>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a:t>
            </a:r>
            <a:r>
              <a:rPr b="1" lang="en" sz="1200">
                <a:solidFill>
                  <a:schemeClr val="accent4"/>
                </a:solidFill>
                <a:latin typeface="Inter"/>
                <a:ea typeface="Inter"/>
                <a:cs typeface="Inter"/>
                <a:sym typeface="Inter"/>
              </a:rPr>
              <a:t>MEDIUM</a:t>
            </a:r>
            <a:r>
              <a:rPr b="1" i="0" lang="en" sz="1200" u="none" cap="none" strike="noStrike">
                <a:solidFill>
                  <a:schemeClr val="accent4"/>
                </a:solidFill>
                <a:latin typeface="Inter"/>
                <a:ea typeface="Inter"/>
                <a:cs typeface="Inter"/>
                <a:sym typeface="Inter"/>
              </a:rPr>
              <a:t>)</a:t>
            </a:r>
            <a:endParaRPr i="0" sz="1200" u="none" cap="none" strike="noStrike">
              <a:solidFill>
                <a:schemeClr val="accent4"/>
              </a:solidFill>
              <a:latin typeface="Inter"/>
              <a:ea typeface="Inter"/>
              <a:cs typeface="Inter"/>
              <a:sym typeface="Inter"/>
            </a:endParaRPr>
          </a:p>
        </p:txBody>
      </p:sp>
      <p:sp>
        <p:nvSpPr>
          <p:cNvPr id="277" name="Google Shape;277;g23bd825c301_0_64"/>
          <p:cNvSpPr txBox="1"/>
          <p:nvPr/>
        </p:nvSpPr>
        <p:spPr>
          <a:xfrm>
            <a:off x="256032" y="915570"/>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definitions or explanations for acronyms and abbreviations when they are first introduced. Users may encounter unfamiliar terms without any context or clarification, making it difficult for them to comprehend the content or navigate through the platform effectively.</a:t>
            </a:r>
            <a:endParaRPr sz="1000">
              <a:solidFill>
                <a:schemeClr val="dk2"/>
              </a:solidFill>
              <a:latin typeface="IBM Plex Sans"/>
              <a:ea typeface="IBM Plex Sans"/>
              <a:cs typeface="IBM Plex Sans"/>
              <a:sym typeface="IBM Plex Sans"/>
            </a:endParaRPr>
          </a:p>
        </p:txBody>
      </p:sp>
      <p:sp>
        <p:nvSpPr>
          <p:cNvPr id="278" name="Google Shape;278;g23bd825c301_0_6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79" name="Google Shape;279;g23bd825c301_0_64"/>
          <p:cNvSpPr txBox="1"/>
          <p:nvPr/>
        </p:nvSpPr>
        <p:spPr>
          <a:xfrm>
            <a:off x="4684050" y="914400"/>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immediate definitions or explanations for acronyms and abbreviations when they are first introduced within the platform's content. This can be done through tooltips, pop-up definitions, or inline explanations that appear when users hover or click on the term. By providing contextual definitions, users can quickly understand the meaning of unfamiliar terms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87" name="Shape 87"/>
        <p:cNvGrpSpPr/>
        <p:nvPr/>
      </p:nvGrpSpPr>
      <p:grpSpPr>
        <a:xfrm>
          <a:off x="0" y="0"/>
          <a:ext cx="0" cy="0"/>
          <a:chOff x="0" y="0"/>
          <a:chExt cx="0" cy="0"/>
        </a:xfrm>
      </p:grpSpPr>
      <p:sp>
        <p:nvSpPr>
          <p:cNvPr id="88" name="Google Shape;88;g25d575245ef_0_15"/>
          <p:cNvSpPr txBox="1"/>
          <p:nvPr/>
        </p:nvSpPr>
        <p:spPr>
          <a:xfrm>
            <a:off x="274650" y="3791525"/>
            <a:ext cx="46680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INTRODUCTION</a:t>
            </a:r>
            <a:endParaRPr b="1" i="0" sz="3600" u="none" cap="none" strike="noStrike">
              <a:solidFill>
                <a:srgbClr val="FED670"/>
              </a:solidFill>
              <a:latin typeface="Inter"/>
              <a:ea typeface="Inter"/>
              <a:cs typeface="Inter"/>
              <a:sym typeface="Inter"/>
            </a:endParaRPr>
          </a:p>
        </p:txBody>
      </p:sp>
      <p:sp>
        <p:nvSpPr>
          <p:cNvPr id="89" name="Google Shape;89;g25d575245ef_0_15"/>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BEEFY</a:t>
            </a:r>
            <a:r>
              <a:rPr b="1" i="0" lang="en" sz="1000" u="none" cap="none" strike="noStrike">
                <a:solidFill>
                  <a:srgbClr val="B78CF8"/>
                </a:solidFill>
                <a:latin typeface="IBM Plex Sans"/>
                <a:ea typeface="IBM Plex Sans"/>
                <a:cs typeface="IBM Plex Sans"/>
                <a:sym typeface="IBM Plex Sans"/>
              </a:rPr>
              <a:t> FINANCE</a:t>
            </a:r>
            <a:r>
              <a:rPr b="0" i="0" lang="en" sz="1000" u="none" cap="none" strike="noStrike">
                <a:solidFill>
                  <a:srgbClr val="B78CF8"/>
                </a:solidFill>
                <a:latin typeface="IBM Plex Sans"/>
                <a:ea typeface="IBM Plex Sans"/>
                <a:cs typeface="IBM Plex Sans"/>
                <a:sym typeface="IBM Plex Sans"/>
              </a:rPr>
              <a:t> </a:t>
            </a: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90" name="Google Shape;90;g25d575245ef_0_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83" name="Shape 283"/>
        <p:cNvGrpSpPr/>
        <p:nvPr/>
      </p:nvGrpSpPr>
      <p:grpSpPr>
        <a:xfrm>
          <a:off x="0" y="0"/>
          <a:ext cx="0" cy="0"/>
          <a:chOff x="0" y="0"/>
          <a:chExt cx="0" cy="0"/>
        </a:xfrm>
      </p:grpSpPr>
      <p:sp>
        <p:nvSpPr>
          <p:cNvPr id="284" name="Google Shape;284;g25db78d7008_0_36"/>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285" name="Google Shape;285;g25db78d7008_0_36"/>
          <p:cNvSpPr txBox="1"/>
          <p:nvPr/>
        </p:nvSpPr>
        <p:spPr>
          <a:xfrm>
            <a:off x="364875" y="3156700"/>
            <a:ext cx="67503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SEARCH USABILITY</a:t>
            </a:r>
            <a:endParaRPr b="1" sz="2000">
              <a:solidFill>
                <a:schemeClr val="lt1"/>
              </a:solidFill>
              <a:latin typeface="Inter"/>
              <a:ea typeface="Inter"/>
              <a:cs typeface="Inter"/>
              <a:sym typeface="Inter"/>
            </a:endParaRPr>
          </a:p>
        </p:txBody>
      </p:sp>
      <p:sp>
        <p:nvSpPr>
          <p:cNvPr id="286" name="Google Shape;286;g25db78d7008_0_36"/>
          <p:cNvSpPr txBox="1"/>
          <p:nvPr/>
        </p:nvSpPr>
        <p:spPr>
          <a:xfrm>
            <a:off x="364875" y="3649300"/>
            <a:ext cx="66825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Search is one of the dominant ways that many customers interact with web sites. A good search engine needs to acknowledge the 'human' side of searching, which means dealing with spelling errors and synonyms (such as 'laptop' for 'notebook'). Google has set the standard for how search should look and behave, and many of these guidelines are based on this best practice.</a:t>
            </a:r>
            <a:endParaRPr sz="1000">
              <a:solidFill>
                <a:schemeClr val="lt1"/>
              </a:solidFill>
              <a:latin typeface="IBM Plex Sans"/>
              <a:ea typeface="IBM Plex Sans"/>
              <a:cs typeface="IBM Plex Sans"/>
              <a:sym typeface="IBM Plex Sans"/>
            </a:endParaRPr>
          </a:p>
        </p:txBody>
      </p:sp>
      <p:pic>
        <p:nvPicPr>
          <p:cNvPr id="287" name="Google Shape;287;g25db78d7008_0_3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1" name="Shape 291"/>
        <p:cNvGrpSpPr/>
        <p:nvPr/>
      </p:nvGrpSpPr>
      <p:grpSpPr>
        <a:xfrm>
          <a:off x="0" y="0"/>
          <a:ext cx="0" cy="0"/>
          <a:chOff x="0" y="0"/>
          <a:chExt cx="0" cy="0"/>
        </a:xfrm>
      </p:grpSpPr>
      <p:sp>
        <p:nvSpPr>
          <p:cNvPr id="292" name="Google Shape;292;g23bd825c301_0_75"/>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a:t>
            </a:r>
            <a:r>
              <a:rPr b="1" lang="en" sz="1200">
                <a:solidFill>
                  <a:schemeClr val="accent4"/>
                </a:solidFill>
                <a:latin typeface="Inter"/>
                <a:ea typeface="Inter"/>
                <a:cs typeface="Inter"/>
                <a:sym typeface="Inter"/>
              </a:rPr>
              <a:t>MEDIUM</a:t>
            </a:r>
            <a:r>
              <a:rPr b="1" i="0" lang="en" sz="1200" u="none" cap="none" strike="noStrike">
                <a:solidFill>
                  <a:schemeClr val="accent4"/>
                </a:solidFill>
                <a:latin typeface="Inter"/>
                <a:ea typeface="Inter"/>
                <a:cs typeface="Inter"/>
                <a:sym typeface="Inter"/>
              </a:rPr>
              <a:t>)</a:t>
            </a:r>
            <a:endParaRPr i="0" sz="1200" u="none" cap="none" strike="noStrike">
              <a:solidFill>
                <a:schemeClr val="accent4"/>
              </a:solidFill>
              <a:latin typeface="Inter"/>
              <a:ea typeface="Inter"/>
              <a:cs typeface="Inter"/>
              <a:sym typeface="Inter"/>
            </a:endParaRPr>
          </a:p>
        </p:txBody>
      </p:sp>
      <p:sp>
        <p:nvSpPr>
          <p:cNvPr id="293" name="Google Shape;293;g23bd825c301_0_75"/>
          <p:cNvSpPr txBox="1"/>
          <p:nvPr/>
        </p:nvSpPr>
        <p:spPr>
          <a:xfrm>
            <a:off x="256032" y="915570"/>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effectively rank search results by relevance, making it challenging for users to find the most relevant content at the top of the results list. Users may have to spend additional time and effort sifting through irrelevant or less useful results, impeding their ability to accomplish their search goals efficiently.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offer templates, examples, or hints to guide users on how to use the search engine effectively. Users may struggle to formulate precise and effective search queries.</a:t>
            </a:r>
            <a:endParaRPr sz="1000">
              <a:solidFill>
                <a:schemeClr val="dk2"/>
              </a:solidFill>
              <a:latin typeface="IBM Plex Sans"/>
              <a:ea typeface="IBM Plex Sans"/>
              <a:cs typeface="IBM Plex Sans"/>
              <a:sym typeface="IBM Plex Sans"/>
            </a:endParaRPr>
          </a:p>
        </p:txBody>
      </p:sp>
      <p:sp>
        <p:nvSpPr>
          <p:cNvPr id="294" name="Google Shape;294;g23bd825c301_0_75"/>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295" name="Google Shape;295;g23bd825c301_0_75"/>
          <p:cNvSpPr txBox="1"/>
          <p:nvPr/>
        </p:nvSpPr>
        <p:spPr>
          <a:xfrm>
            <a:off x="4684050" y="91440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Present search results in a clear, organized manner that allows users to quickly scan and evaluate the relevance of each result. Provide essential information such as titles, summaries, and relevant metadata to assist users in understanding the content before clicking on a result.</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pre-defined search query templates that offer users a starting point to structure their search queries effectively. These templates can cover common search scenarios or specific use cases, assisting users in formulating precise queries and retrieving relevant results.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g23bd825c301_0_84"/>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lang="en" sz="1200">
                <a:solidFill>
                  <a:schemeClr val="accent1"/>
                </a:solidFill>
                <a:latin typeface="Inter"/>
                <a:ea typeface="Inter"/>
                <a:cs typeface="Inter"/>
                <a:sym typeface="Inter"/>
              </a:rPr>
              <a:t>LOW</a:t>
            </a:r>
            <a:r>
              <a:rPr b="1" i="0" lang="en" sz="1200" u="none" cap="none" strike="noStrike">
                <a:solidFill>
                  <a:schemeClr val="accent1"/>
                </a:solidFill>
                <a:latin typeface="Inter"/>
                <a:ea typeface="Inter"/>
                <a:cs typeface="Inter"/>
                <a:sym typeface="Inter"/>
              </a:rPr>
              <a:t>)</a:t>
            </a:r>
            <a:endParaRPr i="0" sz="1200" u="none" cap="none" strike="noStrike">
              <a:solidFill>
                <a:schemeClr val="accent1"/>
              </a:solidFill>
              <a:latin typeface="Inter"/>
              <a:ea typeface="Inter"/>
              <a:cs typeface="Inter"/>
              <a:sym typeface="Inter"/>
            </a:endParaRPr>
          </a:p>
        </p:txBody>
      </p:sp>
      <p:sp>
        <p:nvSpPr>
          <p:cNvPr id="301" name="Google Shape;301;g23bd825c301_0_84"/>
          <p:cNvSpPr txBox="1"/>
          <p:nvPr/>
        </p:nvSpPr>
        <p:spPr>
          <a:xfrm>
            <a:off x="256032" y="91557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platform's search functionality is limited to only specific sections or portions of the website, rather than encompassing the entire site. Users may encounter difficulties in locating relevant information that falls outside the designated search coverage areas, resulting in frustration and an incomplete search experience.</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clearly indicate the scope of the search on the search results page. Users may be unaware of which sections, categories, or content types are included in the search, leading to confusion and potentially irrelevant search results.</a:t>
            </a:r>
            <a:endParaRPr sz="1000">
              <a:solidFill>
                <a:schemeClr val="dk2"/>
              </a:solidFill>
              <a:latin typeface="IBM Plex Sans"/>
              <a:ea typeface="IBM Plex Sans"/>
              <a:cs typeface="IBM Plex Sans"/>
              <a:sym typeface="IBM Plex Sans"/>
            </a:endParaRPr>
          </a:p>
        </p:txBody>
      </p:sp>
      <p:sp>
        <p:nvSpPr>
          <p:cNvPr id="302" name="Google Shape;302;g23bd825c301_0_8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303" name="Google Shape;303;g23bd825c301_0_84"/>
          <p:cNvSpPr txBox="1"/>
          <p:nvPr/>
        </p:nvSpPr>
        <p:spPr>
          <a:xfrm>
            <a:off x="4684050" y="914400"/>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Ensure that the search functionality covers the entire website, including all relevant pages, content types, and sections. This allows users to conduct searches with the expectation of obtaining comprehensive results that encompass the entire breadth of available information.</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the scope of the search on the search results page. This can be achieved through informative labels, headings, or visual cues that indicate the sections or content types covered by the search.</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7" name="Shape 307"/>
        <p:cNvGrpSpPr/>
        <p:nvPr/>
      </p:nvGrpSpPr>
      <p:grpSpPr>
        <a:xfrm>
          <a:off x="0" y="0"/>
          <a:ext cx="0" cy="0"/>
          <a:chOff x="0" y="0"/>
          <a:chExt cx="0" cy="0"/>
        </a:xfrm>
      </p:grpSpPr>
      <p:pic>
        <p:nvPicPr>
          <p:cNvPr id="308" name="Google Shape;308;g23bd825c301_21_0"/>
          <p:cNvPicPr preferRelativeResize="0"/>
          <p:nvPr/>
        </p:nvPicPr>
        <p:blipFill rotWithShape="1">
          <a:blip r:embed="rId3">
            <a:alphaModFix/>
          </a:blip>
          <a:srcRect b="18338" l="0" r="0" t="18338"/>
          <a:stretch/>
        </p:blipFill>
        <p:spPr>
          <a:xfrm>
            <a:off x="495100" y="227314"/>
            <a:ext cx="8153799" cy="3431923"/>
          </a:xfrm>
          <a:prstGeom prst="rect">
            <a:avLst/>
          </a:prstGeom>
          <a:noFill/>
          <a:ln>
            <a:noFill/>
          </a:ln>
        </p:spPr>
      </p:pic>
      <p:sp>
        <p:nvSpPr>
          <p:cNvPr id="309" name="Google Shape;309;g23bd825c301_21_0"/>
          <p:cNvSpPr txBox="1"/>
          <p:nvPr/>
        </p:nvSpPr>
        <p:spPr>
          <a:xfrm>
            <a:off x="495150" y="3805900"/>
            <a:ext cx="8153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200"/>
              <a:buFont typeface="Arial"/>
              <a:buNone/>
            </a:pPr>
            <a:r>
              <a:rPr i="1" lang="en" sz="1000" u="none" cap="none" strike="noStrike">
                <a:solidFill>
                  <a:schemeClr val="dk2"/>
                </a:solidFill>
                <a:latin typeface="IBM Plex Sans"/>
                <a:ea typeface="IBM Plex Sans"/>
                <a:cs typeface="IBM Plex Sans"/>
                <a:sym typeface="IBM Plex Sans"/>
              </a:rPr>
              <a:t>The search results page does not make it clear how many results were retrieved, and if the number of results per page can be configured by the user. The platform also does not effectively rank search results by relevance</a:t>
            </a:r>
            <a:r>
              <a:rPr i="1" lang="en" sz="1000">
                <a:solidFill>
                  <a:schemeClr val="dk2"/>
                </a:solidFill>
                <a:latin typeface="IBM Plex Sans"/>
                <a:ea typeface="IBM Plex Sans"/>
                <a:cs typeface="IBM Plex Sans"/>
                <a:sym typeface="IBM Plex Sans"/>
              </a:rPr>
              <a:t>.</a:t>
            </a:r>
            <a:endParaRPr i="1"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13" name="Shape 313"/>
        <p:cNvGrpSpPr/>
        <p:nvPr/>
      </p:nvGrpSpPr>
      <p:grpSpPr>
        <a:xfrm>
          <a:off x="0" y="0"/>
          <a:ext cx="0" cy="0"/>
          <a:chOff x="0" y="0"/>
          <a:chExt cx="0" cy="0"/>
        </a:xfrm>
      </p:grpSpPr>
      <p:sp>
        <p:nvSpPr>
          <p:cNvPr id="314" name="Google Shape;314;g25db78d7008_0_43"/>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315" name="Google Shape;315;g25db78d7008_0_43"/>
          <p:cNvSpPr txBox="1"/>
          <p:nvPr/>
        </p:nvSpPr>
        <p:spPr>
          <a:xfrm>
            <a:off x="364875" y="2653875"/>
            <a:ext cx="48462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HELP, FEEDBACK AND ERROR TOLERANCE</a:t>
            </a:r>
            <a:endParaRPr b="1" sz="2000">
              <a:solidFill>
                <a:schemeClr val="lt1"/>
              </a:solidFill>
              <a:latin typeface="Inter"/>
              <a:ea typeface="Inter"/>
              <a:cs typeface="Inter"/>
              <a:sym typeface="Inter"/>
            </a:endParaRPr>
          </a:p>
        </p:txBody>
      </p:sp>
      <p:sp>
        <p:nvSpPr>
          <p:cNvPr id="316" name="Google Shape;316;g25db78d7008_0_43"/>
          <p:cNvSpPr txBox="1"/>
          <p:nvPr/>
        </p:nvSpPr>
        <p:spPr>
          <a:xfrm>
            <a:off x="364875" y="3492075"/>
            <a:ext cx="66174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These guidelines help assess if the site helps prevent customers from making errors. A site is error-tolerant if, despite evident errors in input, the intended result may be achieved with either no or minimal corrective action by the customer.</a:t>
            </a:r>
            <a:endParaRPr sz="1000">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sz="1000">
              <a:solidFill>
                <a:schemeClr val="lt1"/>
              </a:solidFill>
              <a:latin typeface="IBM Plex Sans"/>
              <a:ea typeface="IBM Plex Sans"/>
              <a:cs typeface="IBM Plex Sans"/>
              <a:sym typeface="IBM Plex Sans"/>
            </a:endParaRPr>
          </a:p>
        </p:txBody>
      </p:sp>
      <p:pic>
        <p:nvPicPr>
          <p:cNvPr id="317" name="Google Shape;317;g25db78d7008_0_43"/>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1" name="Shape 321"/>
        <p:cNvGrpSpPr/>
        <p:nvPr/>
      </p:nvGrpSpPr>
      <p:grpSpPr>
        <a:xfrm>
          <a:off x="0" y="0"/>
          <a:ext cx="0" cy="0"/>
          <a:chOff x="0" y="0"/>
          <a:chExt cx="0" cy="0"/>
        </a:xfrm>
      </p:grpSpPr>
      <p:sp>
        <p:nvSpPr>
          <p:cNvPr id="322" name="Google Shape;322;g23bd825c301_0_95"/>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lang="en" sz="1200">
                <a:solidFill>
                  <a:schemeClr val="accent1"/>
                </a:solidFill>
                <a:latin typeface="Inter"/>
                <a:ea typeface="Inter"/>
                <a:cs typeface="Inter"/>
                <a:sym typeface="Inter"/>
              </a:rPr>
              <a:t>LOW</a:t>
            </a:r>
            <a:r>
              <a:rPr b="1" i="0" lang="en" sz="1200" u="none" cap="none" strike="noStrike">
                <a:solidFill>
                  <a:schemeClr val="accent1"/>
                </a:solidFill>
                <a:latin typeface="Inter"/>
                <a:ea typeface="Inter"/>
                <a:cs typeface="Inter"/>
                <a:sym typeface="Inter"/>
              </a:rPr>
              <a:t>)</a:t>
            </a:r>
            <a:endParaRPr i="0" sz="1200" u="none" cap="none" strike="noStrike">
              <a:solidFill>
                <a:schemeClr val="accent1"/>
              </a:solidFill>
              <a:latin typeface="Inter"/>
              <a:ea typeface="Inter"/>
              <a:cs typeface="Inter"/>
              <a:sym typeface="Inter"/>
            </a:endParaRPr>
          </a:p>
        </p:txBody>
      </p:sp>
      <p:sp>
        <p:nvSpPr>
          <p:cNvPr id="323" name="Google Shape;323;g23bd825c301_0_95"/>
          <p:cNvSpPr txBox="1"/>
          <p:nvPr/>
        </p:nvSpPr>
        <p:spPr>
          <a:xfrm>
            <a:off x="256032" y="91557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incorporate progress indicators to keep users informed about ongoing processes or the completion status of tasks. Users may feel uncertain about the progress of their actions, resulting in a lack of confidence and potentially causing them to repeat actions or abandon tasks prematurely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demonstrations or guided tutorials to showcase how to perform common tasks or utilize key features. Users may face challenges in understanding how to navigate the platform, complete actions, or leverage the available functionalities effectively.</a:t>
            </a:r>
            <a:endParaRPr sz="1000">
              <a:solidFill>
                <a:schemeClr val="dk2"/>
              </a:solidFill>
              <a:latin typeface="IBM Plex Sans"/>
              <a:ea typeface="IBM Plex Sans"/>
              <a:cs typeface="IBM Plex Sans"/>
              <a:sym typeface="IBM Plex Sans"/>
            </a:endParaRPr>
          </a:p>
        </p:txBody>
      </p:sp>
      <p:sp>
        <p:nvSpPr>
          <p:cNvPr id="324" name="Google Shape;324;g23bd825c301_0_95"/>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325" name="Google Shape;325;g23bd825c301_0_95"/>
          <p:cNvSpPr txBox="1"/>
          <p:nvPr/>
        </p:nvSpPr>
        <p:spPr>
          <a:xfrm>
            <a:off x="4684050" y="914400"/>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Incorporate progress indicators or step-by-step guides for complex processes or multi-step workflows. This allows users to understand their current position within the process, the remaining steps, and the estimated time for completion.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interactive tutorials or guided tours that walk users through common tasks and demonstrate the platform's functionality. These tutorials should provide step-by-step instructions, highlighting key features and interactions, and allowing users to practice and apply their learnings in real-time.</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sp>
        <p:nvSpPr>
          <p:cNvPr id="330" name="Google Shape;330;g23bd825c301_0_104"/>
          <p:cNvSpPr txBox="1"/>
          <p:nvPr/>
        </p:nvSpPr>
        <p:spPr>
          <a:xfrm>
            <a:off x="256032" y="585216"/>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chemeClr val="accent1"/>
                </a:solidFill>
                <a:latin typeface="Inter"/>
                <a:ea typeface="Inter"/>
                <a:cs typeface="Inter"/>
                <a:sym typeface="Inter"/>
              </a:rPr>
              <a:t> (</a:t>
            </a:r>
            <a:r>
              <a:rPr b="1" lang="en" sz="1200">
                <a:solidFill>
                  <a:schemeClr val="accent1"/>
                </a:solidFill>
                <a:latin typeface="Inter"/>
                <a:ea typeface="Inter"/>
                <a:cs typeface="Inter"/>
                <a:sym typeface="Inter"/>
              </a:rPr>
              <a:t>LOW</a:t>
            </a:r>
            <a:r>
              <a:rPr b="1" i="0" lang="en" sz="1200" u="none" cap="none" strike="noStrike">
                <a:solidFill>
                  <a:schemeClr val="accent1"/>
                </a:solidFill>
                <a:latin typeface="Inter"/>
                <a:ea typeface="Inter"/>
                <a:cs typeface="Inter"/>
                <a:sym typeface="Inter"/>
              </a:rPr>
              <a:t>)</a:t>
            </a:r>
            <a:endParaRPr i="0" sz="1200" u="none" cap="none" strike="noStrike">
              <a:solidFill>
                <a:schemeClr val="accent1"/>
              </a:solidFill>
              <a:latin typeface="Inter"/>
              <a:ea typeface="Inter"/>
              <a:cs typeface="Inter"/>
              <a:sym typeface="Inter"/>
            </a:endParaRPr>
          </a:p>
        </p:txBody>
      </p:sp>
      <p:sp>
        <p:nvSpPr>
          <p:cNvPr id="331" name="Google Shape;331;g23bd825c301_0_104"/>
          <p:cNvSpPr txBox="1"/>
          <p:nvPr/>
        </p:nvSpPr>
        <p:spPr>
          <a:xfrm>
            <a:off x="256032" y="91557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offer informative prompts or messages that educate users about its features, functionalities, or hidden capabilities. Users may miss out on important functionalities, shortcuts, or best practices that could enhance their experience and improve their efficiency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prompt users before automatically correcting their erroneous input. Users may not be aware of mistakes in their input, and the platform's failure to provide suggestions or alternatives can result in inaccurate or undesired outcomes</a:t>
            </a:r>
            <a:endParaRPr sz="1000">
              <a:solidFill>
                <a:schemeClr val="dk2"/>
              </a:solidFill>
              <a:latin typeface="IBM Plex Sans"/>
              <a:ea typeface="IBM Plex Sans"/>
              <a:cs typeface="IBM Plex Sans"/>
              <a:sym typeface="IBM Plex Sans"/>
            </a:endParaRPr>
          </a:p>
        </p:txBody>
      </p:sp>
      <p:sp>
        <p:nvSpPr>
          <p:cNvPr id="332" name="Google Shape;332;g23bd825c301_0_10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i="0" sz="1200" u="none" cap="none" strike="noStrike">
              <a:solidFill>
                <a:schemeClr val="dk1"/>
              </a:solidFill>
              <a:latin typeface="Inter"/>
              <a:ea typeface="Inter"/>
              <a:cs typeface="Inter"/>
              <a:sym typeface="Inter"/>
            </a:endParaRPr>
          </a:p>
        </p:txBody>
      </p:sp>
      <p:sp>
        <p:nvSpPr>
          <p:cNvPr id="333" name="Google Shape;333;g23bd825c301_0_104"/>
          <p:cNvSpPr txBox="1"/>
          <p:nvPr/>
        </p:nvSpPr>
        <p:spPr>
          <a:xfrm>
            <a:off x="4684050" y="914400"/>
            <a:ext cx="4359300" cy="2609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informative prompts strategically placed throughout the platform to provide helpful tips, suggestions, or feature highlights. These prompts should be context-sensitive and appear at relevant moments to guide users, showcase hidden functionalities, or share best practices.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error correction prompts that appear when the user's input is potentially incorrect or misspelled. These prompts should provide suggestions or alternatives based on common errors or closely related terms, allowing users to review and correct their input if needed.</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37" name="Shape 337"/>
        <p:cNvGrpSpPr/>
        <p:nvPr/>
      </p:nvGrpSpPr>
      <p:grpSpPr>
        <a:xfrm>
          <a:off x="0" y="0"/>
          <a:ext cx="0" cy="0"/>
          <a:chOff x="0" y="0"/>
          <a:chExt cx="0" cy="0"/>
        </a:xfrm>
      </p:grpSpPr>
      <p:sp>
        <p:nvSpPr>
          <p:cNvPr id="338" name="Google Shape;338;g25db78d7008_0_50"/>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339" name="Google Shape;339;g25db78d7008_0_50"/>
          <p:cNvSpPr txBox="1"/>
          <p:nvPr/>
        </p:nvSpPr>
        <p:spPr>
          <a:xfrm>
            <a:off x="364875" y="2991900"/>
            <a:ext cx="61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Red Hat Display"/>
                <a:ea typeface="Red Hat Display"/>
                <a:cs typeface="Red Hat Display"/>
                <a:sym typeface="Red Hat Display"/>
              </a:rPr>
              <a:t>TRANSPARENCY OF DATA PROVENANCE</a:t>
            </a:r>
            <a:endParaRPr b="1" i="0" sz="2000" u="none" cap="none" strike="noStrike">
              <a:solidFill>
                <a:schemeClr val="lt1"/>
              </a:solidFill>
              <a:latin typeface="Inter"/>
              <a:ea typeface="Inter"/>
              <a:cs typeface="Inter"/>
              <a:sym typeface="Inter"/>
            </a:endParaRPr>
          </a:p>
        </p:txBody>
      </p:sp>
      <p:sp>
        <p:nvSpPr>
          <p:cNvPr id="340" name="Google Shape;340;g25db78d7008_0_50"/>
          <p:cNvSpPr txBox="1"/>
          <p:nvPr/>
        </p:nvSpPr>
        <p:spPr>
          <a:xfrm>
            <a:off x="364875" y="3830100"/>
            <a:ext cx="6375300" cy="8697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clearly indicate which data comes from the blockchain and which does not?</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contracts clearly stated?</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blockchain data linked to independent blockchain explorers?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data comes from oracles?</a:t>
            </a:r>
            <a:endParaRPr b="0" i="0" sz="1000" u="none" cap="none" strike="noStrike">
              <a:solidFill>
                <a:schemeClr val="lt1"/>
              </a:solidFill>
              <a:latin typeface="IBM Plex Sans"/>
              <a:ea typeface="IBM Plex Sans"/>
              <a:cs typeface="IBM Plex Sans"/>
              <a:sym typeface="IBM Plex Sans"/>
            </a:endParaRPr>
          </a:p>
        </p:txBody>
      </p:sp>
      <p:pic>
        <p:nvPicPr>
          <p:cNvPr id="341" name="Google Shape;341;g25db78d7008_0_5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5" name="Shape 345"/>
        <p:cNvGrpSpPr/>
        <p:nvPr/>
      </p:nvGrpSpPr>
      <p:grpSpPr>
        <a:xfrm>
          <a:off x="0" y="0"/>
          <a:ext cx="0" cy="0"/>
          <a:chOff x="0" y="0"/>
          <a:chExt cx="0" cy="0"/>
        </a:xfrm>
      </p:grpSpPr>
      <p:sp>
        <p:nvSpPr>
          <p:cNvPr id="346" name="Google Shape;346;g2582016d458_0_1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47" name="Google Shape;347;g2582016d458_0_12"/>
          <p:cNvSpPr txBox="1"/>
          <p:nvPr/>
        </p:nvSpPr>
        <p:spPr>
          <a:xfrm>
            <a:off x="324750" y="1118942"/>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Beefy does not clearly indicate which data originates from the blockchain and which data does not.</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Platform does not provide clear indications regarding the origin of data from oracles</a:t>
            </a:r>
            <a:endParaRPr sz="1000">
              <a:solidFill>
                <a:schemeClr val="dk2"/>
              </a:solidFill>
              <a:latin typeface="IBM Plex Sans"/>
              <a:ea typeface="IBM Plex Sans"/>
              <a:cs typeface="IBM Plex Sans"/>
              <a:sym typeface="IBM Plex Sans"/>
            </a:endParaRPr>
          </a:p>
        </p:txBody>
      </p:sp>
      <p:sp>
        <p:nvSpPr>
          <p:cNvPr id="348" name="Google Shape;348;g2582016d458_0_1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49" name="Google Shape;349;g2582016d458_0_12"/>
          <p:cNvSpPr txBox="1"/>
          <p:nvPr/>
        </p:nvSpPr>
        <p:spPr>
          <a:xfrm>
            <a:off x="4684050"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Improve Data Indication: Clearly differentiate between data originating from the blockchain and data from other sources.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Enhance Oracle Data Transparency: Clearly disclose the sources of data obtained from oracles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53" name="Shape 353"/>
        <p:cNvGrpSpPr/>
        <p:nvPr/>
      </p:nvGrpSpPr>
      <p:grpSpPr>
        <a:xfrm>
          <a:off x="0" y="0"/>
          <a:ext cx="0" cy="0"/>
          <a:chOff x="0" y="0"/>
          <a:chExt cx="0" cy="0"/>
        </a:xfrm>
      </p:grpSpPr>
      <p:pic>
        <p:nvPicPr>
          <p:cNvPr id="354" name="Google Shape;354;g25db78d7008_0_5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55" name="Google Shape;355;g25db78d7008_0_57"/>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356" name="Google Shape;356;g25db78d7008_0_57"/>
          <p:cNvSpPr txBox="1"/>
          <p:nvPr/>
        </p:nvSpPr>
        <p:spPr>
          <a:xfrm>
            <a:off x="364875" y="1658675"/>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Inter"/>
                <a:ea typeface="Inter"/>
                <a:cs typeface="Inter"/>
                <a:sym typeface="Inter"/>
              </a:rPr>
              <a:t>TRANSPARENCY OF TRANSACTIONS</a:t>
            </a:r>
            <a:endParaRPr b="1" i="0" sz="2000" u="none" cap="none" strike="noStrike">
              <a:solidFill>
                <a:schemeClr val="lt1"/>
              </a:solidFill>
              <a:latin typeface="Red Hat Display"/>
              <a:ea typeface="Red Hat Display"/>
              <a:cs typeface="Red Hat Display"/>
              <a:sym typeface="Red Hat Display"/>
            </a:endParaRPr>
          </a:p>
        </p:txBody>
      </p:sp>
      <p:sp>
        <p:nvSpPr>
          <p:cNvPr id="357" name="Google Shape;357;g25db78d7008_0_57"/>
          <p:cNvSpPr txBox="1"/>
          <p:nvPr/>
        </p:nvSpPr>
        <p:spPr>
          <a:xfrm>
            <a:off x="364875" y="2496875"/>
            <a:ext cx="6547500" cy="21858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irreversible actions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involving money or value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could potentially lead to user identification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generate new contracts in the user's name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Does the application clarify and confirm the new future state in advance?</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the data being used for a transaction shown in a human-readable format?</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suggested values for gas price clarified and how to overwrite the transaction?</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transaction wait time managed effectively</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g256c901fe12_2_77"/>
          <p:cNvSpPr txBox="1"/>
          <p:nvPr/>
        </p:nvSpPr>
        <p:spPr>
          <a:xfrm>
            <a:off x="252900" y="589550"/>
            <a:ext cx="3117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EXECUTIVE SUMMARY</a:t>
            </a:r>
            <a:endParaRPr b="1" i="0" sz="2000" u="none" cap="none" strike="noStrike">
              <a:solidFill>
                <a:schemeClr val="dk1"/>
              </a:solidFill>
              <a:latin typeface="Inter"/>
              <a:ea typeface="Inter"/>
              <a:cs typeface="Inter"/>
              <a:sym typeface="Inter"/>
            </a:endParaRPr>
          </a:p>
        </p:txBody>
      </p:sp>
      <p:sp>
        <p:nvSpPr>
          <p:cNvPr id="96" name="Google Shape;96;g256c901fe12_2_77"/>
          <p:cNvSpPr txBox="1"/>
          <p:nvPr/>
        </p:nvSpPr>
        <p:spPr>
          <a:xfrm>
            <a:off x="256032" y="1118725"/>
            <a:ext cx="84738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In this comprehensive UX audit, we conducted an expert review of  </a:t>
            </a:r>
            <a:r>
              <a:rPr lang="en" sz="1000">
                <a:solidFill>
                  <a:schemeClr val="dk2"/>
                </a:solidFill>
                <a:latin typeface="IBM Plex Sans"/>
                <a:ea typeface="IBM Plex Sans"/>
                <a:cs typeface="IBM Plex Sans"/>
                <a:sym typeface="IBM Plex Sans"/>
              </a:rPr>
              <a:t>Beefy </a:t>
            </a:r>
            <a:r>
              <a:rPr b="0" i="0" lang="en" sz="1000" u="none" cap="none" strike="noStrike">
                <a:solidFill>
                  <a:schemeClr val="dk2"/>
                </a:solidFill>
                <a:latin typeface="IBM Plex Sans"/>
                <a:ea typeface="IBM Plex Sans"/>
                <a:cs typeface="IBM Plex Sans"/>
                <a:sym typeface="IBM Plex Sans"/>
              </a:rPr>
              <a:t>Finance user experience based on Web3 usability guidelines and expert review checkpoints. The aim was to assess the platform's alignment with industry best practices, ensuring a seamless and user-centric experience for all users interacting with Web3 technologies.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Our review focused on evaluating critical aspects such as platform accessibility, navigation, search functionality, user education, error handling, and the integration of Web3 wallet functionalities.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1" name="Shape 361"/>
        <p:cNvGrpSpPr/>
        <p:nvPr/>
      </p:nvGrpSpPr>
      <p:grpSpPr>
        <a:xfrm>
          <a:off x="0" y="0"/>
          <a:ext cx="0" cy="0"/>
          <a:chOff x="0" y="0"/>
          <a:chExt cx="0" cy="0"/>
        </a:xfrm>
      </p:grpSpPr>
      <p:sp>
        <p:nvSpPr>
          <p:cNvPr id="362" name="Google Shape;362;g2582016d458_0_2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63" name="Google Shape;363;g2582016d458_0_27"/>
          <p:cNvSpPr txBox="1"/>
          <p:nvPr/>
        </p:nvSpPr>
        <p:spPr>
          <a:xfrm>
            <a:off x="256032" y="1118942"/>
            <a:ext cx="4359300" cy="2147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This absence of transaction history significantly limits the user's ability to track and review their past activities, hindering transparency and user engagement.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The platform does not provide clear indications of where the user's history is stored, whether it is stored locally on the user's device or on the server. This lack of clarity can lead to user confusion and concerns regarding data privacy, accessibility, and potential data loss</a:t>
            </a:r>
            <a:endParaRPr sz="1000">
              <a:solidFill>
                <a:schemeClr val="dk2"/>
              </a:solidFill>
              <a:latin typeface="IBM Plex Sans"/>
              <a:ea typeface="IBM Plex Sans"/>
              <a:cs typeface="IBM Plex Sans"/>
              <a:sym typeface="IBM Plex Sans"/>
            </a:endParaRPr>
          </a:p>
        </p:txBody>
      </p:sp>
      <p:sp>
        <p:nvSpPr>
          <p:cNvPr id="364" name="Google Shape;364;g2582016d458_0_27"/>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65" name="Google Shape;365;g2582016d458_0_27"/>
          <p:cNvSpPr txBox="1"/>
          <p:nvPr/>
        </p:nvSpPr>
        <p:spPr>
          <a:xfrm>
            <a:off x="4684050" y="1115568"/>
            <a:ext cx="4359300" cy="2378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dedicated section that provides users with a clear and complete transaction history for a given address. This feature will empower users to review and analyze their past activities, fostering transparency and accountability.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to users whether their history is stored locally on their device or on the server. This can be achieved by providing explanatory text or tooltips that detail the storage location and the implications associated with it, such as data synchronization or potential limitations.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9" name="Shape 369"/>
        <p:cNvGrpSpPr/>
        <p:nvPr/>
      </p:nvGrpSpPr>
      <p:grpSpPr>
        <a:xfrm>
          <a:off x="0" y="0"/>
          <a:ext cx="0" cy="0"/>
          <a:chOff x="0" y="0"/>
          <a:chExt cx="0" cy="0"/>
        </a:xfrm>
      </p:grpSpPr>
      <p:sp>
        <p:nvSpPr>
          <p:cNvPr id="370" name="Google Shape;370;g23bd825c301_0_124"/>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71" name="Google Shape;371;g23bd825c301_0_124"/>
          <p:cNvSpPr txBox="1"/>
          <p:nvPr/>
        </p:nvSpPr>
        <p:spPr>
          <a:xfrm>
            <a:off x="256032" y="1118942"/>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Beefy does not provide users with the necessary tools to navigate, search, export, or delete the history cache. This lack of functionality restricts users from efficiently managing and leveraging their transaction history, impacting usability and user control</a:t>
            </a:r>
            <a:endParaRPr sz="1000">
              <a:solidFill>
                <a:schemeClr val="dk2"/>
              </a:solidFill>
              <a:latin typeface="IBM Plex Sans"/>
              <a:ea typeface="IBM Plex Sans"/>
              <a:cs typeface="IBM Plex Sans"/>
              <a:sym typeface="IBM Plex Sans"/>
            </a:endParaRPr>
          </a:p>
        </p:txBody>
      </p:sp>
      <p:sp>
        <p:nvSpPr>
          <p:cNvPr id="372" name="Google Shape;372;g23bd825c301_0_124"/>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73" name="Google Shape;373;g23bd825c301_0_124"/>
          <p:cNvSpPr txBox="1"/>
          <p:nvPr/>
        </p:nvSpPr>
        <p:spPr>
          <a:xfrm>
            <a:off x="4684050"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user-friendly tools to navigate, search, export, and delete the history cache. These features will enable users to efficiently access and manipulate their transaction data, enhancing usability and user control.</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77" name="Shape 377"/>
        <p:cNvGrpSpPr/>
        <p:nvPr/>
      </p:nvGrpSpPr>
      <p:grpSpPr>
        <a:xfrm>
          <a:off x="0" y="0"/>
          <a:ext cx="0" cy="0"/>
          <a:chOff x="0" y="0"/>
          <a:chExt cx="0" cy="0"/>
        </a:xfrm>
      </p:grpSpPr>
      <p:sp>
        <p:nvSpPr>
          <p:cNvPr id="378" name="Google Shape;378;g25db78d7008_0_64"/>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379" name="Google Shape;379;g25db78d7008_0_64"/>
          <p:cNvSpPr txBox="1"/>
          <p:nvPr/>
        </p:nvSpPr>
        <p:spPr>
          <a:xfrm>
            <a:off x="364875" y="254540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OF CODE</a:t>
            </a:r>
            <a:endParaRPr b="1" i="0" sz="2000" u="none" cap="none" strike="noStrike">
              <a:solidFill>
                <a:schemeClr val="lt1"/>
              </a:solidFill>
              <a:latin typeface="Red Hat Display"/>
              <a:ea typeface="Red Hat Display"/>
              <a:cs typeface="Red Hat Display"/>
              <a:sym typeface="Red Hat Display"/>
            </a:endParaRPr>
          </a:p>
        </p:txBody>
      </p:sp>
      <p:sp>
        <p:nvSpPr>
          <p:cNvPr id="380" name="Google Shape;380;g25db78d7008_0_64"/>
          <p:cNvSpPr txBox="1"/>
          <p:nvPr/>
        </p:nvSpPr>
        <p:spPr>
          <a:xfrm>
            <a:off x="364875" y="3383600"/>
            <a:ext cx="6486900" cy="13698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blockchain is being used?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Smart Contracts used in read/write operations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code is open source and where to find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code is being run (local vs remote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web3 provider / Blockchain node clarified?</a:t>
            </a:r>
            <a:endParaRPr b="0" i="0" sz="1000" u="none" cap="none" strike="noStrike">
              <a:solidFill>
                <a:schemeClr val="lt1"/>
              </a:solidFill>
              <a:latin typeface="IBM Plex Sans"/>
              <a:ea typeface="IBM Plex Sans"/>
              <a:cs typeface="IBM Plex Sans"/>
              <a:sym typeface="IBM Plex Sans"/>
            </a:endParaRPr>
          </a:p>
        </p:txBody>
      </p:sp>
      <p:pic>
        <p:nvPicPr>
          <p:cNvPr id="381" name="Google Shape;381;g25db78d7008_0_64"/>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5" name="Shape 385"/>
        <p:cNvGrpSpPr/>
        <p:nvPr/>
      </p:nvGrpSpPr>
      <p:grpSpPr>
        <a:xfrm>
          <a:off x="0" y="0"/>
          <a:ext cx="0" cy="0"/>
          <a:chOff x="0" y="0"/>
          <a:chExt cx="0" cy="0"/>
        </a:xfrm>
      </p:grpSpPr>
      <p:sp>
        <p:nvSpPr>
          <p:cNvPr id="386" name="Google Shape;386;g258a794ab94_0_2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a:t>
            </a:r>
            <a:r>
              <a:rPr b="1" i="0" lang="en" sz="1200" u="none" cap="none" strike="noStrike">
                <a:solidFill>
                  <a:schemeClr val="accent1"/>
                </a:solidFill>
                <a:latin typeface="Inter"/>
                <a:ea typeface="Inter"/>
                <a:cs typeface="Inter"/>
                <a:sym typeface="Inter"/>
              </a:rPr>
              <a:t>LOW</a:t>
            </a:r>
            <a:r>
              <a:rPr b="1" i="0" lang="en" sz="1200" u="none" cap="none" strike="noStrike">
                <a:solidFill>
                  <a:schemeClr val="accent1"/>
                </a:solidFill>
                <a:latin typeface="Inter"/>
                <a:ea typeface="Inter"/>
                <a:cs typeface="Inter"/>
                <a:sym typeface="Inter"/>
              </a:rPr>
              <a:t>)</a:t>
            </a:r>
            <a:endParaRPr b="1" i="0" sz="1200" u="none" cap="none" strike="noStrike">
              <a:solidFill>
                <a:schemeClr val="accent1"/>
              </a:solidFill>
              <a:latin typeface="Inter"/>
              <a:ea typeface="Inter"/>
              <a:cs typeface="Inter"/>
              <a:sym typeface="Inter"/>
            </a:endParaRPr>
          </a:p>
        </p:txBody>
      </p:sp>
      <p:sp>
        <p:nvSpPr>
          <p:cNvPr id="387" name="Google Shape;387;g258a794ab94_0_23"/>
          <p:cNvSpPr txBox="1"/>
          <p:nvPr/>
        </p:nvSpPr>
        <p:spPr>
          <a:xfrm>
            <a:off x="324750" y="954350"/>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clearly indicate whether the code is being run locally on the user's device or on a remote server.</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make it clear which data originates from oracles or has been influenced by oracles. </a:t>
            </a:r>
            <a:endParaRPr sz="1000">
              <a:solidFill>
                <a:schemeClr val="dk2"/>
              </a:solidFill>
              <a:latin typeface="IBM Plex Sans"/>
              <a:ea typeface="IBM Plex Sans"/>
              <a:cs typeface="IBM Plex Sans"/>
              <a:sym typeface="IBM Plex Sans"/>
            </a:endParaRPr>
          </a:p>
        </p:txBody>
      </p:sp>
      <p:sp>
        <p:nvSpPr>
          <p:cNvPr id="388" name="Google Shape;388;g258a794ab94_0_2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89" name="Google Shape;389;g258a794ab94_0_23"/>
          <p:cNvSpPr txBox="1"/>
          <p:nvPr/>
        </p:nvSpPr>
        <p:spPr>
          <a:xfrm>
            <a:off x="4684050" y="950976"/>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whether the code is executed locally or on a remote server, addressing concerns related to data privacy, security, and external dependencies.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indicate when data is sourced from or influenced by oracles. This transparency will empower users to differentiate between data from different sources.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93" name="Shape 393"/>
        <p:cNvGrpSpPr/>
        <p:nvPr/>
      </p:nvGrpSpPr>
      <p:grpSpPr>
        <a:xfrm>
          <a:off x="0" y="0"/>
          <a:ext cx="0" cy="0"/>
          <a:chOff x="0" y="0"/>
          <a:chExt cx="0" cy="0"/>
        </a:xfrm>
      </p:grpSpPr>
      <p:sp>
        <p:nvSpPr>
          <p:cNvPr id="394" name="Google Shape;394;g25db78d7008_0_109"/>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395" name="Google Shape;395;g25db78d7008_0_109"/>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PERMANENT NEWBIE MODE</a:t>
            </a:r>
            <a:endParaRPr b="1" i="0" sz="2000" u="none" cap="none" strike="noStrike">
              <a:solidFill>
                <a:schemeClr val="lt1"/>
              </a:solidFill>
              <a:latin typeface="Inter"/>
              <a:ea typeface="Inter"/>
              <a:cs typeface="Inter"/>
              <a:sym typeface="Inter"/>
            </a:endParaRPr>
          </a:p>
        </p:txBody>
      </p:sp>
      <p:sp>
        <p:nvSpPr>
          <p:cNvPr id="396" name="Google Shape;396;g25db78d7008_0_109"/>
          <p:cNvSpPr txBox="1"/>
          <p:nvPr/>
        </p:nvSpPr>
        <p:spPr>
          <a:xfrm>
            <a:off x="364875" y="3625625"/>
            <a:ext cx="6486900" cy="11004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educational information woven into normal interaction?</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there 2 or more levels of educational content: Blockchain basics and Dapp specific lingo?</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amount of new things and concepts that the user needs to learn minimized and increased progressively?</a:t>
            </a:r>
            <a:endParaRPr b="0" i="0" sz="1000" u="none" cap="none" strike="noStrike">
              <a:solidFill>
                <a:schemeClr val="lt1"/>
              </a:solidFill>
              <a:latin typeface="IBM Plex Sans"/>
              <a:ea typeface="IBM Plex Sans"/>
              <a:cs typeface="IBM Plex Sans"/>
              <a:sym typeface="IBM Plex Sans"/>
            </a:endParaRPr>
          </a:p>
        </p:txBody>
      </p:sp>
      <p:pic>
        <p:nvPicPr>
          <p:cNvPr id="397" name="Google Shape;397;g25db78d7008_0_10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g2582016d458_0_9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4"/>
                </a:solidFill>
                <a:latin typeface="Inter"/>
                <a:ea typeface="Inter"/>
                <a:cs typeface="Inter"/>
                <a:sym typeface="Inter"/>
              </a:rPr>
              <a:t>(MEDIUM)</a:t>
            </a:r>
            <a:endParaRPr b="1" i="0" sz="1200" u="none" cap="none" strike="noStrike">
              <a:solidFill>
                <a:schemeClr val="accent4"/>
              </a:solidFill>
              <a:latin typeface="Inter"/>
              <a:ea typeface="Inter"/>
              <a:cs typeface="Inter"/>
              <a:sym typeface="Inter"/>
            </a:endParaRPr>
          </a:p>
        </p:txBody>
      </p:sp>
      <p:sp>
        <p:nvSpPr>
          <p:cNvPr id="403" name="Google Shape;403;g2582016d458_0_93"/>
          <p:cNvSpPr txBox="1"/>
          <p:nvPr/>
        </p:nvSpPr>
        <p:spPr>
          <a:xfrm>
            <a:off x="256032" y="1118942"/>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two or more levels of educational content, covering both blockchain basics and Dapp-specific terminology.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two or more levels of educational content, covering both blockchain basics and Dapp-specific terminology.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Excessive New Concepts: The platform introduces an excessive amount of new things and concepts for users to learn all at once. This approach overwhelms users and creates a steep learning curve, making it difficult for them to grasp and retain the information effectively.</a:t>
            </a:r>
            <a:endParaRPr sz="1000">
              <a:solidFill>
                <a:schemeClr val="dk2"/>
              </a:solidFill>
              <a:latin typeface="IBM Plex Sans"/>
              <a:ea typeface="IBM Plex Sans"/>
              <a:cs typeface="IBM Plex Sans"/>
              <a:sym typeface="IBM Plex Sans"/>
            </a:endParaRPr>
          </a:p>
        </p:txBody>
      </p:sp>
      <p:sp>
        <p:nvSpPr>
          <p:cNvPr id="404" name="Google Shape;404;g2582016d458_0_9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05" name="Google Shape;405;g2582016d458_0_93"/>
          <p:cNvSpPr txBox="1"/>
          <p:nvPr/>
        </p:nvSpPr>
        <p:spPr>
          <a:xfrm>
            <a:off x="4615332" y="1115568"/>
            <a:ext cx="4359300" cy="1954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two or more levels of educational content, including blockchain basics and Dapp-specific lingo, to cater to users with varying levels of familiarity.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two or more levels of educational content, including blockchain basics and Dapp-specific lingo, to cater to users with varying levels of familiarity.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contextual help and guidance throughout the platform to assist users as they encounter new concepts or features.</a:t>
            </a:r>
            <a:endParaRPr b="0" i="0" sz="1000" u="none" cap="none" strike="noStrike">
              <a:solidFill>
                <a:srgbClr val="052B53"/>
              </a:solidFill>
              <a:latin typeface="IBM Plex Sans"/>
              <a:ea typeface="IBM Plex Sans"/>
              <a:cs typeface="IBM Plex Sans"/>
              <a:sym typeface="IBM Plex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09" name="Shape 409"/>
        <p:cNvGrpSpPr/>
        <p:nvPr/>
      </p:nvGrpSpPr>
      <p:grpSpPr>
        <a:xfrm>
          <a:off x="0" y="0"/>
          <a:ext cx="0" cy="0"/>
          <a:chOff x="0" y="0"/>
          <a:chExt cx="0" cy="0"/>
        </a:xfrm>
      </p:grpSpPr>
      <p:sp>
        <p:nvSpPr>
          <p:cNvPr id="410" name="Google Shape;410;g25db78d7008_0_116"/>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
        <p:nvSpPr>
          <p:cNvPr id="411" name="Google Shape;411;g25db78d7008_0_116"/>
          <p:cNvSpPr txBox="1"/>
          <p:nvPr/>
        </p:nvSpPr>
        <p:spPr>
          <a:xfrm>
            <a:off x="364875" y="29829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GAS PRICE AND TRANSACTION REVERSAL </a:t>
            </a:r>
            <a:endParaRPr b="1" i="0" sz="2000" u="none" cap="none" strike="noStrike">
              <a:solidFill>
                <a:schemeClr val="lt1"/>
              </a:solidFill>
              <a:latin typeface="Inter"/>
              <a:ea typeface="Inter"/>
              <a:cs typeface="Inter"/>
              <a:sym typeface="Inter"/>
            </a:endParaRPr>
          </a:p>
        </p:txBody>
      </p:sp>
      <p:sp>
        <p:nvSpPr>
          <p:cNvPr id="412" name="Google Shape;412;g25db78d7008_0_116"/>
          <p:cNvSpPr txBox="1"/>
          <p:nvPr/>
        </p:nvSpPr>
        <p:spPr>
          <a:xfrm>
            <a:off x="364875" y="3821125"/>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what Gas and Gas price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gas prices ranges suggested and time approximations for the upper and lower bounds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transaction reversals allowed?</a:t>
            </a:r>
            <a:endParaRPr b="0" i="0" sz="1000" u="none" cap="none" strike="noStrike">
              <a:solidFill>
                <a:schemeClr val="lt1"/>
              </a:solidFill>
              <a:latin typeface="IBM Plex Sans"/>
              <a:ea typeface="IBM Plex Sans"/>
              <a:cs typeface="IBM Plex Sans"/>
              <a:sym typeface="IBM Plex Sans"/>
            </a:endParaRPr>
          </a:p>
        </p:txBody>
      </p:sp>
      <p:pic>
        <p:nvPicPr>
          <p:cNvPr id="413" name="Google Shape;413;g25db78d7008_0_11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7" name="Shape 417"/>
        <p:cNvGrpSpPr/>
        <p:nvPr/>
      </p:nvGrpSpPr>
      <p:grpSpPr>
        <a:xfrm>
          <a:off x="0" y="0"/>
          <a:ext cx="0" cy="0"/>
          <a:chOff x="0" y="0"/>
          <a:chExt cx="0" cy="0"/>
        </a:xfrm>
      </p:grpSpPr>
      <p:sp>
        <p:nvSpPr>
          <p:cNvPr id="418" name="Google Shape;418;g258a794ab94_0_4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FC7753"/>
                </a:solidFill>
                <a:latin typeface="Inter"/>
                <a:ea typeface="Inter"/>
                <a:cs typeface="Inter"/>
                <a:sym typeface="Inter"/>
              </a:rPr>
              <a:t> (SERIOUS)</a:t>
            </a:r>
            <a:endParaRPr b="1" i="0" sz="1200" u="none" cap="none" strike="noStrike">
              <a:solidFill>
                <a:srgbClr val="FC7753"/>
              </a:solidFill>
              <a:latin typeface="Inter"/>
              <a:ea typeface="Inter"/>
              <a:cs typeface="Inter"/>
              <a:sym typeface="Inter"/>
            </a:endParaRPr>
          </a:p>
        </p:txBody>
      </p:sp>
      <p:sp>
        <p:nvSpPr>
          <p:cNvPr id="419" name="Google Shape;419;g258a794ab94_0_40"/>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Approximations: The platform does not suggest gas price ranges or provide time approximations for the upper and lower bounds. This absence of information makes it challenging for users to estimate transaction costs and plan their interactions accordingly. Clear suggestions and time approximations would help users make informed decisions based on factors like network congestion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Reversals: The platform does not allow for transaction reversals. This limitation can be problematic if users make unintended or erroneous transactions.</a:t>
            </a:r>
            <a:endParaRPr b="0" i="0" sz="1000" u="none" cap="none" strike="noStrike">
              <a:solidFill>
                <a:schemeClr val="dk2"/>
              </a:solidFill>
              <a:latin typeface="IBM Plex Sans"/>
              <a:ea typeface="IBM Plex Sans"/>
              <a:cs typeface="IBM Plex Sans"/>
              <a:sym typeface="IBM Plex Sans"/>
            </a:endParaRPr>
          </a:p>
        </p:txBody>
      </p:sp>
      <p:sp>
        <p:nvSpPr>
          <p:cNvPr id="420" name="Google Shape;420;g258a794ab94_0_4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21" name="Google Shape;421;g258a794ab94_0_40"/>
          <p:cNvSpPr txBox="1"/>
          <p:nvPr/>
        </p:nvSpPr>
        <p:spPr>
          <a:xfrm>
            <a:off x="4615332" y="1115568"/>
            <a:ext cx="4359300" cy="2185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Estimates: Suggest gas price ranges and provide time approximations for the upper and lower bounds. This information will assist users in estimating transaction costs and better planning their interactions based on network conditions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Transaction Reversal Mechanism: Introduce a mechanism for transaction reversals, allowing users to undo unintended or erroneous transactions. This feature will enhance user control, reduce anxiety, and provide a safety net for potential mistakes.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25" name="Shape 425"/>
        <p:cNvGrpSpPr/>
        <p:nvPr/>
      </p:nvGrpSpPr>
      <p:grpSpPr>
        <a:xfrm>
          <a:off x="0" y="0"/>
          <a:ext cx="0" cy="0"/>
          <a:chOff x="0" y="0"/>
          <a:chExt cx="0" cy="0"/>
        </a:xfrm>
      </p:grpSpPr>
      <p:sp>
        <p:nvSpPr>
          <p:cNvPr id="426" name="Google Shape;426;g25db78d7008_0_131"/>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USABILITY SCORE</a:t>
            </a:r>
            <a:endParaRPr b="1" i="0" sz="3600" u="none" cap="none" strike="noStrike">
              <a:solidFill>
                <a:srgbClr val="FFFFFF"/>
              </a:solidFill>
              <a:latin typeface="Inter"/>
              <a:ea typeface="Inter"/>
              <a:cs typeface="Inter"/>
              <a:sym typeface="Inter"/>
            </a:endParaRPr>
          </a:p>
        </p:txBody>
      </p:sp>
      <p:sp>
        <p:nvSpPr>
          <p:cNvPr id="427" name="Google Shape;427;g25db78d7008_0_131"/>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428" name="Google Shape;428;g25db78d7008_0_13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32" name="Shape 432"/>
        <p:cNvGrpSpPr/>
        <p:nvPr/>
      </p:nvGrpSpPr>
      <p:grpSpPr>
        <a:xfrm>
          <a:off x="0" y="0"/>
          <a:ext cx="0" cy="0"/>
          <a:chOff x="0" y="0"/>
          <a:chExt cx="0" cy="0"/>
        </a:xfrm>
      </p:grpSpPr>
      <p:sp>
        <p:nvSpPr>
          <p:cNvPr id="433" name="Google Shape;433;g25846ef974c_0_4"/>
          <p:cNvSpPr txBox="1"/>
          <p:nvPr/>
        </p:nvSpPr>
        <p:spPr>
          <a:xfrm>
            <a:off x="246888" y="2242273"/>
            <a:ext cx="85206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Red Hat Display"/>
                <a:ea typeface="Red Hat Display"/>
                <a:cs typeface="Red Hat Display"/>
                <a:sym typeface="Red Hat Display"/>
              </a:rPr>
              <a:t>USABILITY SCORE</a:t>
            </a:r>
            <a:endParaRPr b="1" i="0" sz="2400" u="none" cap="none" strike="noStrike">
              <a:solidFill>
                <a:schemeClr val="lt1"/>
              </a:solidFill>
              <a:latin typeface="Red Hat Display"/>
              <a:ea typeface="Red Hat Display"/>
              <a:cs typeface="Red Hat Display"/>
              <a:sym typeface="Red Hat Display"/>
            </a:endParaRPr>
          </a:p>
        </p:txBody>
      </p:sp>
      <p:sp>
        <p:nvSpPr>
          <p:cNvPr id="434" name="Google Shape;434;g25846ef974c_0_4"/>
          <p:cNvSpPr txBox="1"/>
          <p:nvPr/>
        </p:nvSpPr>
        <p:spPr>
          <a:xfrm>
            <a:off x="246888" y="2766939"/>
            <a:ext cx="85206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Ultimately, the usability score is a quantitative or qualitative representation of how usable and effective a product is in meeting user needs and goals. It helps evaluate the success of UX design and identify areas for improvement to enhance the overall user experience.</a:t>
            </a:r>
            <a:endParaRPr b="0" i="0" sz="1000" u="none" cap="none" strike="noStrike">
              <a:solidFill>
                <a:schemeClr val="lt1"/>
              </a:solidFill>
              <a:latin typeface="IBM Plex Sans"/>
              <a:ea typeface="IBM Plex Sans"/>
              <a:cs typeface="IBM Plex Sans"/>
              <a:sym typeface="IBM Plex Sans"/>
            </a:endParaRPr>
          </a:p>
        </p:txBody>
      </p:sp>
      <p:sp>
        <p:nvSpPr>
          <p:cNvPr id="435" name="Google Shape;435;g25846ef974c_0_4"/>
          <p:cNvSpPr txBox="1"/>
          <p:nvPr/>
        </p:nvSpPr>
        <p:spPr>
          <a:xfrm>
            <a:off x="246888" y="273898"/>
            <a:ext cx="8520600" cy="17700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n" sz="4800">
                <a:solidFill>
                  <a:schemeClr val="lt1"/>
                </a:solidFill>
                <a:latin typeface="Inter"/>
                <a:ea typeface="Inter"/>
                <a:cs typeface="Inter"/>
                <a:sym typeface="Inter"/>
              </a:rPr>
              <a:t>156</a:t>
            </a:r>
            <a:r>
              <a:rPr b="1" i="0" lang="en" sz="2400" u="none" cap="none" strike="noStrike">
                <a:solidFill>
                  <a:srgbClr val="D9D9D9"/>
                </a:solidFill>
                <a:latin typeface="Inter"/>
                <a:ea typeface="Inter"/>
                <a:cs typeface="Inter"/>
                <a:sym typeface="Inter"/>
              </a:rPr>
              <a:t>/</a:t>
            </a:r>
            <a:r>
              <a:rPr b="1" lang="en" sz="2400">
                <a:solidFill>
                  <a:srgbClr val="D9D9D9"/>
                </a:solidFill>
                <a:latin typeface="Inter"/>
                <a:ea typeface="Inter"/>
                <a:cs typeface="Inter"/>
                <a:sym typeface="Inter"/>
              </a:rPr>
              <a:t>193</a:t>
            </a:r>
            <a:endParaRPr b="1" i="0" sz="2400" u="none" cap="none" strike="noStrike">
              <a:solidFill>
                <a:srgbClr val="D9D9D9"/>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b="1" lang="en" sz="1800">
                <a:solidFill>
                  <a:schemeClr val="lt1"/>
                </a:solidFill>
                <a:latin typeface="Inter"/>
                <a:ea typeface="Inter"/>
                <a:cs typeface="Inter"/>
                <a:sym typeface="Inter"/>
              </a:rPr>
              <a:t>GOOD</a:t>
            </a:r>
            <a:endParaRPr b="1" i="0" sz="1800" u="none" cap="none" strike="noStrike">
              <a:solidFill>
                <a:schemeClr val="lt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100"/>
              <a:buFont typeface="Arial"/>
              <a:buNone/>
            </a:pPr>
            <a:r>
              <a:t/>
            </a:r>
            <a:endParaRPr b="1" i="0" sz="1800" u="none" cap="none" strike="noStrike">
              <a:solidFill>
                <a:schemeClr val="lt1"/>
              </a:solidFill>
              <a:latin typeface="Poppins"/>
              <a:ea typeface="Poppins"/>
              <a:cs typeface="Poppins"/>
              <a:sym typeface="Poppins"/>
            </a:endParaRPr>
          </a:p>
          <a:p>
            <a:pPr indent="0" lvl="0" marL="0" marR="0" rtl="0" algn="l">
              <a:lnSpc>
                <a:spcPct val="150000"/>
              </a:lnSpc>
              <a:spcBef>
                <a:spcPts val="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g23a11f75f95_0_248"/>
          <p:cNvSpPr txBox="1"/>
          <p:nvPr>
            <p:ph idx="4294967295" type="title"/>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247 WEB USABILITY GUIDELINES</a:t>
            </a:r>
            <a:endParaRPr b="1" sz="1000">
              <a:latin typeface="IBM Plex Sans"/>
              <a:ea typeface="IBM Plex Sans"/>
              <a:cs typeface="IBM Plex Sans"/>
              <a:sym typeface="IBM Plex Sans"/>
            </a:endParaRPr>
          </a:p>
        </p:txBody>
      </p:sp>
      <p:graphicFrame>
        <p:nvGraphicFramePr>
          <p:cNvPr id="102" name="Google Shape;102;g23a11f75f95_0_248"/>
          <p:cNvGraphicFramePr/>
          <p:nvPr/>
        </p:nvGraphicFramePr>
        <p:xfrm>
          <a:off x="256032" y="2011680"/>
          <a:ext cx="3000000" cy="3000000"/>
        </p:xfrm>
        <a:graphic>
          <a:graphicData uri="http://schemas.openxmlformats.org/drawingml/2006/table">
            <a:tbl>
              <a:tblPr>
                <a:noFill/>
                <a:tableStyleId>{45C04792-9FF4-469B-966D-DB8D5F42D468}</a:tableStyleId>
              </a:tblPr>
              <a:tblGrid>
                <a:gridCol w="2610775"/>
                <a:gridCol w="1084925"/>
                <a:gridCol w="1595925"/>
                <a:gridCol w="1418675"/>
                <a:gridCol w="1766200"/>
              </a:tblGrid>
              <a:tr h="38257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Home Page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rtl="0" algn="l">
                        <a:spcBef>
                          <a:spcPts val="0"/>
                        </a:spcBef>
                        <a:spcAft>
                          <a:spcPts val="0"/>
                        </a:spcAft>
                        <a:buNone/>
                      </a:pPr>
                      <a:r>
                        <a:rPr lang="en" sz="1000">
                          <a:solidFill>
                            <a:schemeClr val="dk2"/>
                          </a:solidFill>
                          <a:latin typeface="IBM Plex Sans"/>
                          <a:ea typeface="IBM Plex Sans"/>
                          <a:cs typeface="IBM Plex Sans"/>
                          <a:sym typeface="IBM Plex Sans"/>
                        </a:rPr>
                        <a:t>Task orientation</a:t>
                      </a:r>
                      <a:endParaRPr sz="1000">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IBM Plex Sans"/>
                          <a:ea typeface="IBM Plex Sans"/>
                          <a:cs typeface="IBM Plex Sans"/>
                          <a:sym typeface="IBM Plex Sans"/>
                        </a:rPr>
                        <a:t>17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IBM Plex Sans"/>
                          <a:ea typeface="IBM Plex Sans"/>
                          <a:cs typeface="IBM Plex Sans"/>
                          <a:sym typeface="IBM Plex Sans"/>
                        </a:rPr>
                        <a:t>5 </a:t>
                      </a:r>
                      <a:r>
                        <a:rPr lang="en" sz="1000">
                          <a:solidFill>
                            <a:schemeClr val="dk2"/>
                          </a:solidFill>
                          <a:latin typeface="IBM Plex Sans"/>
                          <a:ea typeface="IBM Plex Sans"/>
                          <a:cs typeface="IBM Plex Sans"/>
                          <a:sym typeface="IBM Plex Sans"/>
                        </a:rPr>
                        <a:t>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2"/>
                          </a:solidFill>
                          <a:latin typeface="IBM Plex Sans"/>
                          <a:ea typeface="IBM Plex Sans"/>
                          <a:cs typeface="IBM Plex Sans"/>
                          <a:sym typeface="IBM Plex Sans"/>
                        </a:rPr>
                        <a:t>77</a:t>
                      </a:r>
                      <a:r>
                        <a:rPr lang="en" sz="1000">
                          <a:solidFill>
                            <a:schemeClr val="dk2"/>
                          </a:solidFill>
                          <a:latin typeface="IBM Plex Sans"/>
                          <a:ea typeface="IBM Plex Sans"/>
                          <a:cs typeface="IBM Plex Sans"/>
                          <a:sym typeface="IBM Plex Sans"/>
                        </a:rPr>
                        <a:t>%</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Navigation and IA</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82</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Forms and data entry: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Trust and credibility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a:t>
                      </a: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03" name="Google Shape;103;g23a11f75f95_0_248"/>
          <p:cNvSpPr txBox="1"/>
          <p:nvPr/>
        </p:nvSpPr>
        <p:spPr>
          <a:xfrm>
            <a:off x="256032"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such as platform accessibility, navigation, search functionality, user education, error handling, etc.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39" name="Shape 439"/>
        <p:cNvGrpSpPr/>
        <p:nvPr/>
      </p:nvGrpSpPr>
      <p:grpSpPr>
        <a:xfrm>
          <a:off x="0" y="0"/>
          <a:ext cx="0" cy="0"/>
          <a:chOff x="0" y="0"/>
          <a:chExt cx="0" cy="0"/>
        </a:xfrm>
      </p:grpSpPr>
      <p:sp>
        <p:nvSpPr>
          <p:cNvPr id="440" name="Google Shape;440;g25db78d7008_0_137"/>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NEXT STEPS</a:t>
            </a:r>
            <a:endParaRPr b="1" i="0" sz="3600" u="none" cap="none" strike="noStrike">
              <a:solidFill>
                <a:srgbClr val="FFFFFF"/>
              </a:solidFill>
              <a:latin typeface="Inter"/>
              <a:ea typeface="Inter"/>
              <a:cs typeface="Inter"/>
              <a:sym typeface="Inter"/>
            </a:endParaRPr>
          </a:p>
        </p:txBody>
      </p:sp>
      <p:sp>
        <p:nvSpPr>
          <p:cNvPr id="441" name="Google Shape;441;g25db78d7008_0_137"/>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442" name="Google Shape;442;g25db78d7008_0_13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g256c901fe12_2_251"/>
          <p:cNvSpPr txBox="1"/>
          <p:nvPr/>
        </p:nvSpPr>
        <p:spPr>
          <a:xfrm>
            <a:off x="256032" y="585216"/>
            <a:ext cx="3694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NEXT STEPS</a:t>
            </a:r>
            <a:endParaRPr b="1" i="0" sz="2000" u="none" cap="none" strike="noStrike">
              <a:solidFill>
                <a:schemeClr val="dk1"/>
              </a:solidFill>
              <a:latin typeface="Inter"/>
              <a:ea typeface="Inter"/>
              <a:cs typeface="Inter"/>
              <a:sym typeface="Inter"/>
            </a:endParaRPr>
          </a:p>
        </p:txBody>
      </p:sp>
      <p:sp>
        <p:nvSpPr>
          <p:cNvPr id="448" name="Google Shape;448;g256c901fe12_2_251"/>
          <p:cNvSpPr txBox="1"/>
          <p:nvPr/>
        </p:nvSpPr>
        <p:spPr>
          <a:xfrm>
            <a:off x="256032" y="1115568"/>
            <a:ext cx="6404700" cy="431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Inter"/>
                <a:ea typeface="Inter"/>
                <a:cs typeface="Inter"/>
                <a:sym typeface="Inter"/>
              </a:rPr>
              <a:t>Suggestions to improve the  </a:t>
            </a:r>
            <a:r>
              <a:rPr b="1" lang="en" sz="1600">
                <a:solidFill>
                  <a:schemeClr val="dk1"/>
                </a:solidFill>
                <a:latin typeface="Inter"/>
                <a:ea typeface="Inter"/>
                <a:cs typeface="Inter"/>
                <a:sym typeface="Inter"/>
              </a:rPr>
              <a:t>Beefy Finance </a:t>
            </a:r>
            <a:r>
              <a:rPr b="1" i="0" lang="en" sz="1600" u="none" cap="none" strike="noStrike">
                <a:solidFill>
                  <a:schemeClr val="dk1"/>
                </a:solidFill>
                <a:latin typeface="Inter"/>
                <a:ea typeface="Inter"/>
                <a:cs typeface="Inter"/>
                <a:sym typeface="Inter"/>
              </a:rPr>
              <a:t>experience</a:t>
            </a:r>
            <a:endParaRPr b="1" i="0" sz="1600" u="none" cap="none" strike="noStrike">
              <a:solidFill>
                <a:schemeClr val="dk1"/>
              </a:solidFill>
              <a:latin typeface="Inter"/>
              <a:ea typeface="Inter"/>
              <a:cs typeface="Inter"/>
              <a:sym typeface="Inter"/>
            </a:endParaRPr>
          </a:p>
        </p:txBody>
      </p:sp>
      <p:sp>
        <p:nvSpPr>
          <p:cNvPr id="449" name="Google Shape;449;g256c901fe12_2_251"/>
          <p:cNvSpPr txBox="1"/>
          <p:nvPr/>
        </p:nvSpPr>
        <p:spPr>
          <a:xfrm>
            <a:off x="256032" y="1526425"/>
            <a:ext cx="2089500" cy="1974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#1</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rtl="0" algn="l">
              <a:lnSpc>
                <a:spcPct val="150000"/>
              </a:lnSpc>
              <a:spcBef>
                <a:spcPts val="0"/>
              </a:spcBef>
              <a:spcAft>
                <a:spcPts val="0"/>
              </a:spcAft>
              <a:buClr>
                <a:schemeClr val="dk1"/>
              </a:buClr>
              <a:buSzPts val="1200"/>
              <a:buFont typeface="Arial"/>
              <a:buNone/>
            </a:pPr>
            <a:r>
              <a:rPr b="1" lang="en" sz="1200">
                <a:solidFill>
                  <a:schemeClr val="dk1"/>
                </a:solidFill>
                <a:latin typeface="Inter"/>
                <a:ea typeface="Inter"/>
                <a:cs typeface="Inter"/>
                <a:sym typeface="Inter"/>
              </a:rPr>
              <a:t>Implement Findings - </a:t>
            </a:r>
            <a:endParaRPr b="1" sz="1200">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t/>
            </a:r>
            <a:endParaRPr b="1" sz="1200">
              <a:solidFill>
                <a:schemeClr val="dk1"/>
              </a:solidFill>
              <a:latin typeface="Inter"/>
              <a:ea typeface="Inter"/>
              <a:cs typeface="Inter"/>
              <a:sym typeface="Inter"/>
            </a:endParaRPr>
          </a:p>
          <a:p>
            <a:pPr indent="0" lvl="0" marL="0" rtl="0" algn="l">
              <a:lnSpc>
                <a:spcPct val="150000"/>
              </a:lnSpc>
              <a:spcBef>
                <a:spcPts val="0"/>
              </a:spcBef>
              <a:spcAft>
                <a:spcPts val="0"/>
              </a:spcAft>
              <a:buClr>
                <a:schemeClr val="dk1"/>
              </a:buClr>
              <a:buSzPts val="1200"/>
              <a:buFont typeface="Arial"/>
              <a:buNone/>
            </a:pPr>
            <a:r>
              <a:rPr lang="en" sz="1000">
                <a:solidFill>
                  <a:schemeClr val="dk2"/>
                </a:solidFill>
                <a:latin typeface="IBM Plex Sans"/>
                <a:ea typeface="IBM Plex Sans"/>
                <a:cs typeface="IBM Plex Sans"/>
                <a:sym typeface="IBM Plex Sans"/>
              </a:rPr>
              <a:t>F</a:t>
            </a:r>
            <a:r>
              <a:rPr lang="en" sz="1000">
                <a:solidFill>
                  <a:schemeClr val="dk2"/>
                </a:solidFill>
                <a:latin typeface="IBM Plex Sans"/>
                <a:ea typeface="IBM Plex Sans"/>
                <a:cs typeface="IBM Plex Sans"/>
                <a:sym typeface="IBM Plex Sans"/>
              </a:rPr>
              <a:t>ollow up the  Implementation of the Research Findings on live platform.</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200"/>
              <a:buFont typeface="Arial"/>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53" name="Shape 453"/>
        <p:cNvGrpSpPr/>
        <p:nvPr/>
      </p:nvGrpSpPr>
      <p:grpSpPr>
        <a:xfrm>
          <a:off x="0" y="0"/>
          <a:ext cx="0" cy="0"/>
          <a:chOff x="0" y="0"/>
          <a:chExt cx="0" cy="0"/>
        </a:xfrm>
      </p:grpSpPr>
      <p:sp>
        <p:nvSpPr>
          <p:cNvPr id="454" name="Google Shape;454;g23a11f75f95_0_34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RESOURCES</a:t>
            </a:r>
            <a:endParaRPr b="1" i="0" sz="3600" u="none" cap="none" strike="noStrike">
              <a:solidFill>
                <a:srgbClr val="FFFFFF"/>
              </a:solidFill>
              <a:latin typeface="Inter"/>
              <a:ea typeface="Inter"/>
              <a:cs typeface="Inter"/>
              <a:sym typeface="Inter"/>
            </a:endParaRPr>
          </a:p>
        </p:txBody>
      </p:sp>
      <p:sp>
        <p:nvSpPr>
          <p:cNvPr id="455" name="Google Shape;455;g23a11f75f95_0_340"/>
          <p:cNvSpPr txBox="1"/>
          <p:nvPr/>
        </p:nvSpPr>
        <p:spPr>
          <a:xfrm>
            <a:off x="364875" y="500750"/>
            <a:ext cx="1292700" cy="431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000"/>
              <a:buFont typeface="Arial"/>
              <a:buNone/>
            </a:pPr>
            <a:r>
              <a:rPr b="1" lang="en" sz="1000">
                <a:solidFill>
                  <a:srgbClr val="B78CF8"/>
                </a:solidFill>
                <a:latin typeface="IBM Plex Sans"/>
                <a:ea typeface="IBM Plex Sans"/>
                <a:cs typeface="IBM Plex Sans"/>
                <a:sym typeface="IBM Plex Sans"/>
              </a:rPr>
              <a:t>BEEFY FINANCE</a:t>
            </a:r>
            <a:r>
              <a:rPr lang="en" sz="1000">
                <a:solidFill>
                  <a:srgbClr val="B78CF8"/>
                </a:solidFill>
                <a:latin typeface="IBM Plex Sans"/>
                <a:ea typeface="IBM Plex Sans"/>
                <a:cs typeface="IBM Plex Sans"/>
                <a:sym typeface="IBM Plex Sans"/>
              </a:rPr>
              <a:t> </a:t>
            </a:r>
            <a:r>
              <a:rPr lang="en" sz="1000">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456" name="Google Shape;456;g23a11f75f95_0_34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0" name="Shape 460"/>
        <p:cNvGrpSpPr/>
        <p:nvPr/>
      </p:nvGrpSpPr>
      <p:grpSpPr>
        <a:xfrm>
          <a:off x="0" y="0"/>
          <a:ext cx="0" cy="0"/>
          <a:chOff x="0" y="0"/>
          <a:chExt cx="0" cy="0"/>
        </a:xfrm>
      </p:grpSpPr>
      <p:sp>
        <p:nvSpPr>
          <p:cNvPr id="461" name="Google Shape;461;g23a11f75f95_0_346"/>
          <p:cNvSpPr txBox="1"/>
          <p:nvPr>
            <p:ph idx="4294967295" type="body"/>
          </p:nvPr>
        </p:nvSpPr>
        <p:spPr>
          <a:xfrm>
            <a:off x="256032" y="1674943"/>
            <a:ext cx="7704000" cy="1262100"/>
          </a:xfrm>
          <a:prstGeom prst="rect">
            <a:avLst/>
          </a:prstGeom>
          <a:noFill/>
          <a:ln>
            <a:noFill/>
          </a:ln>
        </p:spPr>
        <p:txBody>
          <a:bodyPr anchorCtr="0" anchor="t" bIns="91425" lIns="91425" spcFirstLastPara="1" rIns="91425" wrap="square" tIns="91425">
            <a:spAutoFit/>
          </a:bodyPr>
          <a:lstStyle/>
          <a:p>
            <a:pPr indent="-215900" lvl="0" marL="241300" rtl="0" algn="l">
              <a:lnSpc>
                <a:spcPct val="200000"/>
              </a:lnSpc>
              <a:spcBef>
                <a:spcPts val="100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3">
                  <a:extLst>
                    <a:ext uri="{A12FA001-AC4F-418D-AE19-62706E023703}">
                      <ahyp:hlinkClr val="tx"/>
                    </a:ext>
                  </a:extLst>
                </a:hlinkClick>
              </a:rPr>
              <a:t>Expert Review Based On web Usability Guidelines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4">
                  <a:extLst>
                    <a:ext uri="{A12FA001-AC4F-418D-AE19-62706E023703}">
                      <ahyp:hlinkClr val="tx"/>
                    </a:ext>
                  </a:extLst>
                </a:hlinkClick>
              </a:rPr>
              <a:t>Expert review based on Web3 UX Principles by Beltran Spreadsheet report</a:t>
            </a:r>
            <a:endParaRPr sz="1400">
              <a:solidFill>
                <a:srgbClr val="052B53"/>
              </a:solidFill>
              <a:latin typeface="IBM Plex Sans"/>
              <a:ea typeface="IBM Plex Sans"/>
              <a:cs typeface="IBM Plex Sans"/>
              <a:sym typeface="IBM Plex Sans"/>
            </a:endParaRPr>
          </a:p>
          <a:p>
            <a:pPr indent="-215900" lvl="0" marL="241300" rtl="0" algn="l">
              <a:lnSpc>
                <a:spcPct val="200000"/>
              </a:lnSpc>
              <a:spcBef>
                <a:spcPts val="0"/>
              </a:spcBef>
              <a:spcAft>
                <a:spcPts val="0"/>
              </a:spcAft>
              <a:buClr>
                <a:srgbClr val="052B53"/>
              </a:buClr>
              <a:buSzPts val="1400"/>
              <a:buFont typeface="IBM Plex Sans"/>
              <a:buChar char="●"/>
            </a:pPr>
            <a:r>
              <a:rPr lang="en" sz="1400" u="sng">
                <a:solidFill>
                  <a:srgbClr val="052B53"/>
                </a:solidFill>
                <a:latin typeface="IBM Plex Sans"/>
                <a:ea typeface="IBM Plex Sans"/>
                <a:cs typeface="IBM Plex Sans"/>
                <a:sym typeface="IBM Plex Sans"/>
                <a:hlinkClick r:id="rId5">
                  <a:extLst>
                    <a:ext uri="{A12FA001-AC4F-418D-AE19-62706E023703}">
                      <ahyp:hlinkClr val="tx"/>
                    </a:ext>
                  </a:extLst>
                </a:hlinkClick>
              </a:rPr>
              <a:t>Expert review collation and usability score report on Airtable spreadsheet Report</a:t>
            </a:r>
            <a:endParaRPr sz="1400">
              <a:solidFill>
                <a:srgbClr val="052B53"/>
              </a:solidFill>
              <a:latin typeface="IBM Plex Sans"/>
              <a:ea typeface="IBM Plex Sans"/>
              <a:cs typeface="IBM Plex Sans"/>
              <a:sym typeface="IBM Plex Sans"/>
            </a:endParaRPr>
          </a:p>
        </p:txBody>
      </p:sp>
      <p:sp>
        <p:nvSpPr>
          <p:cNvPr id="462" name="Google Shape;462;g23a11f75f95_0_346"/>
          <p:cNvSpPr txBox="1"/>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000000"/>
                </a:solidFill>
                <a:latin typeface="Inter"/>
                <a:ea typeface="Inter"/>
                <a:cs typeface="Inter"/>
                <a:sym typeface="Inter"/>
              </a:rPr>
              <a:t>SOURCES </a:t>
            </a:r>
            <a:endParaRPr b="1" sz="1000">
              <a:solidFill>
                <a:srgbClr val="000000"/>
              </a:solidFill>
              <a:latin typeface="IBM Plex Sans"/>
              <a:ea typeface="IBM Plex Sans"/>
              <a:cs typeface="IBM Plex Sans"/>
              <a:sym typeface="IBM Plex Sans"/>
            </a:endParaRPr>
          </a:p>
        </p:txBody>
      </p:sp>
      <p:sp>
        <p:nvSpPr>
          <p:cNvPr id="463" name="Google Shape;463;g23a11f75f95_0_346"/>
          <p:cNvSpPr txBox="1"/>
          <p:nvPr/>
        </p:nvSpPr>
        <p:spPr>
          <a:xfrm>
            <a:off x="256032" y="1077825"/>
            <a:ext cx="84738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rgbClr val="595959"/>
                </a:solidFill>
                <a:latin typeface="IBM Plex Sans"/>
                <a:ea typeface="IBM Plex Sans"/>
                <a:cs typeface="IBM Plex Sans"/>
                <a:sym typeface="IBM Plex Sans"/>
              </a:rPr>
              <a:t>Explore attached Unabridged UX audit detailed  findings on Beefy Finance </a:t>
            </a:r>
            <a:endParaRPr>
              <a:solidFill>
                <a:srgbClr val="595959"/>
              </a:solidFill>
              <a:latin typeface="IBM Plex Sans"/>
              <a:ea typeface="IBM Plex Sans"/>
              <a:cs typeface="IBM Plex Sans"/>
              <a:sym typeface="IBM Plex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67" name="Shape 467"/>
        <p:cNvGrpSpPr/>
        <p:nvPr/>
      </p:nvGrpSpPr>
      <p:grpSpPr>
        <a:xfrm>
          <a:off x="0" y="0"/>
          <a:ext cx="0" cy="0"/>
          <a:chOff x="0" y="0"/>
          <a:chExt cx="0" cy="0"/>
        </a:xfrm>
      </p:grpSpPr>
      <p:pic>
        <p:nvPicPr>
          <p:cNvPr id="468" name="Google Shape;468;g25db78d7008_0_146"/>
          <p:cNvPicPr preferRelativeResize="0"/>
          <p:nvPr/>
        </p:nvPicPr>
        <p:blipFill rotWithShape="1">
          <a:blip r:embed="rId3">
            <a:alphaModFix/>
          </a:blip>
          <a:srcRect b="0" l="0" r="0" t="0"/>
          <a:stretch/>
        </p:blipFill>
        <p:spPr>
          <a:xfrm>
            <a:off x="4077961" y="1696976"/>
            <a:ext cx="988075" cy="449625"/>
          </a:xfrm>
          <a:prstGeom prst="rect">
            <a:avLst/>
          </a:prstGeom>
          <a:noFill/>
          <a:ln>
            <a:noFill/>
          </a:ln>
        </p:spPr>
      </p:pic>
      <p:sp>
        <p:nvSpPr>
          <p:cNvPr id="469" name="Google Shape;469;g25db78d7008_0_146"/>
          <p:cNvSpPr txBox="1"/>
          <p:nvPr/>
        </p:nvSpPr>
        <p:spPr>
          <a:xfrm>
            <a:off x="3581700" y="2447600"/>
            <a:ext cx="1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B78CF8"/>
                </a:solidFill>
                <a:uFill>
                  <a:noFill/>
                </a:uFill>
                <a:latin typeface="Inter Light"/>
                <a:ea typeface="Inter Light"/>
                <a:cs typeface="Inter Light"/>
                <a:sym typeface="Inter Light"/>
                <a:hlinkClick r:id="rId4">
                  <a:extLst>
                    <a:ext uri="{A12FA001-AC4F-418D-AE19-62706E023703}">
                      <ahyp:hlinkClr val="tx"/>
                    </a:ext>
                  </a:extLst>
                </a:hlinkClick>
              </a:rPr>
              <a:t>www.generalmagic.io</a:t>
            </a:r>
            <a:endParaRPr b="0" i="0" sz="1400" u="none" cap="none" strike="noStrike">
              <a:solidFill>
                <a:srgbClr val="B78CF8"/>
              </a:solidFill>
              <a:latin typeface="Inter Light"/>
              <a:ea typeface="Inter Light"/>
              <a:cs typeface="Inter Light"/>
              <a:sym typeface="Inter Light"/>
            </a:endParaRPr>
          </a:p>
        </p:txBody>
      </p:sp>
      <p:pic>
        <p:nvPicPr>
          <p:cNvPr id="470" name="Google Shape;470;g25db78d7008_0_146">
            <a:hlinkClick r:id="rId5"/>
          </p:cNvPr>
          <p:cNvPicPr preferRelativeResize="0"/>
          <p:nvPr/>
        </p:nvPicPr>
        <p:blipFill rotWithShape="1">
          <a:blip r:embed="rId6">
            <a:alphaModFix/>
          </a:blip>
          <a:srcRect b="0" l="0" r="0" t="0"/>
          <a:stretch/>
        </p:blipFill>
        <p:spPr>
          <a:xfrm>
            <a:off x="4252388" y="3148800"/>
            <a:ext cx="284100" cy="284100"/>
          </a:xfrm>
          <a:prstGeom prst="rect">
            <a:avLst/>
          </a:prstGeom>
          <a:noFill/>
          <a:ln>
            <a:noFill/>
          </a:ln>
        </p:spPr>
      </p:pic>
      <p:pic>
        <p:nvPicPr>
          <p:cNvPr id="471" name="Google Shape;471;g25db78d7008_0_146"/>
          <p:cNvPicPr preferRelativeResize="0"/>
          <p:nvPr/>
        </p:nvPicPr>
        <p:blipFill rotWithShape="1">
          <a:blip r:embed="rId7">
            <a:alphaModFix/>
          </a:blip>
          <a:srcRect b="0" l="0" r="0" t="0"/>
          <a:stretch/>
        </p:blipFill>
        <p:spPr>
          <a:xfrm>
            <a:off x="4607512" y="3148800"/>
            <a:ext cx="284100" cy="284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graphicFrame>
        <p:nvGraphicFramePr>
          <p:cNvPr id="108" name="Google Shape;108;g23a11f75f95_0_257"/>
          <p:cNvGraphicFramePr/>
          <p:nvPr/>
        </p:nvGraphicFramePr>
        <p:xfrm>
          <a:off x="256032" y="585216"/>
          <a:ext cx="3000000" cy="3000000"/>
        </p:xfrm>
        <a:graphic>
          <a:graphicData uri="http://schemas.openxmlformats.org/drawingml/2006/table">
            <a:tbl>
              <a:tblPr>
                <a:noFill/>
                <a:tableStyleId>{45C04792-9FF4-469B-966D-DB8D5F42D468}</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Writing and content quality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16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                   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3</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Page layout and visual design: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a:t>
                      </a: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Search usability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Help, feedback and error tolerance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82</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Medium"/>
                          <a:ea typeface="IBM Plex Sans Medium"/>
                          <a:cs typeface="IBM Plex Sans Medium"/>
                          <a:sym typeface="IBM Plex Sans Medium"/>
                        </a:rPr>
                        <a:t>Total </a:t>
                      </a:r>
                      <a:endParaRPr sz="1000" u="none" cap="none" strike="noStrike">
                        <a:solidFill>
                          <a:schemeClr val="dk2"/>
                        </a:solidFill>
                        <a:latin typeface="IBM Plex Sans Medium"/>
                        <a:ea typeface="IBM Plex Sans Medium"/>
                        <a:cs typeface="IBM Plex Sans Medium"/>
                        <a:sym typeface="IBM Plex Sans Medium"/>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36</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21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16 </a:t>
                      </a:r>
                      <a:r>
                        <a:rPr lang="en" sz="1000">
                          <a:solidFill>
                            <a:schemeClr val="dk2"/>
                          </a:solidFill>
                          <a:latin typeface="IBM Plex Sans"/>
                          <a:ea typeface="IBM Plex Sans"/>
                          <a:cs typeface="IBM Plex Sans"/>
                          <a:sym typeface="IBM Plex Sans"/>
                        </a:rPr>
                        <a:t>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g23a11f75f95_0_262"/>
          <p:cNvSpPr txBox="1"/>
          <p:nvPr>
            <p:ph idx="4294967295" type="title"/>
          </p:nvPr>
        </p:nvSpPr>
        <p:spPr>
          <a:xfrm>
            <a:off x="256024" y="585216"/>
            <a:ext cx="8257500" cy="72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SzPts val="2800"/>
              <a:buNone/>
            </a:pPr>
            <a:r>
              <a:rPr b="1" lang="en" sz="2000">
                <a:latin typeface="Inter"/>
                <a:ea typeface="Inter"/>
                <a:cs typeface="Inter"/>
                <a:sym typeface="Inter"/>
              </a:rPr>
              <a:t>REVIEW BASED ON WEB3 UX PRINCIPLES </a:t>
            </a:r>
            <a:endParaRPr b="1" sz="2000">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rPr lang="en" sz="1200">
                <a:latin typeface="Inter"/>
                <a:ea typeface="Inter"/>
                <a:cs typeface="Inter"/>
                <a:sym typeface="Inter"/>
              </a:rPr>
              <a:t>By Beltran</a:t>
            </a:r>
            <a:endParaRPr sz="1200">
              <a:latin typeface="Inter"/>
              <a:ea typeface="Inter"/>
              <a:cs typeface="Inter"/>
              <a:sym typeface="Inter"/>
            </a:endParaRPr>
          </a:p>
        </p:txBody>
      </p:sp>
      <p:graphicFrame>
        <p:nvGraphicFramePr>
          <p:cNvPr id="114" name="Google Shape;114;g23a11f75f95_0_262"/>
          <p:cNvGraphicFramePr/>
          <p:nvPr/>
        </p:nvGraphicFramePr>
        <p:xfrm>
          <a:off x="256032" y="1597800"/>
          <a:ext cx="3000000" cy="3000000"/>
        </p:xfrm>
        <a:graphic>
          <a:graphicData uri="http://schemas.openxmlformats.org/drawingml/2006/table">
            <a:tbl>
              <a:tblPr>
                <a:noFill/>
                <a:tableStyleId>{45C04792-9FF4-469B-966D-DB8D5F42D468}</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Data provenance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Transactions</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Smart Contract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Transparent User interaction History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Code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5" name="Google Shape;115;g23a11f75f95_0_262"/>
          <p:cNvSpPr txBox="1"/>
          <p:nvPr/>
        </p:nvSpPr>
        <p:spPr>
          <a:xfrm>
            <a:off x="256032" y="1197818"/>
            <a:ext cx="8342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involved in the integration of Web3 wallet functionalities.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graphicFrame>
        <p:nvGraphicFramePr>
          <p:cNvPr id="120" name="Google Shape;120;g23a11f75f95_0_267"/>
          <p:cNvGraphicFramePr/>
          <p:nvPr/>
        </p:nvGraphicFramePr>
        <p:xfrm>
          <a:off x="256032" y="585216"/>
          <a:ext cx="3000000" cy="3000000"/>
        </p:xfrm>
        <a:graphic>
          <a:graphicData uri="http://schemas.openxmlformats.org/drawingml/2006/table">
            <a:tbl>
              <a:tblPr>
                <a:noFill/>
                <a:tableStyleId>{45C04792-9FF4-469B-966D-DB8D5F42D468}</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UX PRINCIPLES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COMPLIES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DOESN’T COMPLY</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Human Readable Hashes Format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a:t>
                      </a: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Time/Wait Management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a:t>
                      </a: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Permanent Newbie Mode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None/>
                      </a:pPr>
                      <a:r>
                        <a:rPr lang="en" sz="1000">
                          <a:solidFill>
                            <a:schemeClr val="dk2"/>
                          </a:solidFill>
                          <a:latin typeface="IBM Plex Sans"/>
                          <a:ea typeface="IBM Plex Sans"/>
                          <a:cs typeface="IBM Plex Sans"/>
                          <a:sym typeface="IBM Plex Sans"/>
                        </a:rPr>
                        <a:t>Gas Price and Transaction Reversal</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 </a:t>
                      </a:r>
                      <a:r>
                        <a:rPr lang="en" sz="1000">
                          <a:solidFill>
                            <a:schemeClr val="dk2"/>
                          </a:solidFill>
                          <a:latin typeface="IBM Plex Sans"/>
                          <a:ea typeface="IBM Plex Sans"/>
                          <a:cs typeface="IBM Plex Sans"/>
                          <a:sym typeface="IBM Plex Sans"/>
                        </a:rPr>
                        <a:t>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000">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Sense of Community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Total </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16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4 </a:t>
                      </a:r>
                      <a:r>
                        <a:rPr lang="en" sz="1000">
                          <a:solidFill>
                            <a:schemeClr val="dk2"/>
                          </a:solidFill>
                          <a:latin typeface="IBM Plex Sans"/>
                          <a:ea typeface="IBM Plex Sans"/>
                          <a:cs typeface="IBM Plex Sans"/>
                          <a:sym typeface="IBM Plex Sans"/>
                        </a:rPr>
                        <a:t>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g23a11f75f95_0_287"/>
          <p:cNvSpPr txBox="1"/>
          <p:nvPr>
            <p:ph idx="4294967295" type="title"/>
          </p:nvPr>
        </p:nvSpPr>
        <p:spPr>
          <a:xfrm>
            <a:off x="256032" y="585216"/>
            <a:ext cx="77040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USABILITY</a:t>
            </a:r>
            <a:r>
              <a:rPr b="1" lang="en" sz="2000">
                <a:latin typeface="Inter"/>
                <a:ea typeface="Inter"/>
                <a:cs typeface="Inter"/>
                <a:sym typeface="Inter"/>
              </a:rPr>
              <a:t> STATS</a:t>
            </a:r>
            <a:endParaRPr b="1" sz="2000">
              <a:latin typeface="Inter"/>
              <a:ea typeface="Inter"/>
              <a:cs typeface="Inter"/>
              <a:sym typeface="Inter"/>
            </a:endParaRPr>
          </a:p>
        </p:txBody>
      </p:sp>
      <p:sp>
        <p:nvSpPr>
          <p:cNvPr id="126" name="Google Shape;126;g23a11f75f95_0_287"/>
          <p:cNvSpPr txBox="1"/>
          <p:nvPr/>
        </p:nvSpPr>
        <p:spPr>
          <a:xfrm>
            <a:off x="256032" y="1270275"/>
            <a:ext cx="4336200" cy="44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Overall Compliance percentage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27" name="Google Shape;127;g23a11f75f95_0_287"/>
          <p:cNvSpPr txBox="1"/>
          <p:nvPr/>
        </p:nvSpPr>
        <p:spPr>
          <a:xfrm>
            <a:off x="5812610"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Compliance</a:t>
            </a:r>
            <a:endParaRPr b="0" i="0" sz="1000" u="none" cap="none" strike="noStrike">
              <a:solidFill>
                <a:srgbClr val="191919"/>
              </a:solidFill>
              <a:latin typeface="IBM Plex Sans"/>
              <a:ea typeface="IBM Plex Sans"/>
              <a:cs typeface="IBM Plex Sans"/>
              <a:sym typeface="IBM Plex Sans"/>
            </a:endParaRPr>
          </a:p>
        </p:txBody>
      </p:sp>
      <p:sp>
        <p:nvSpPr>
          <p:cNvPr id="128" name="Google Shape;128;g23a11f75f95_0_287"/>
          <p:cNvSpPr txBox="1"/>
          <p:nvPr/>
        </p:nvSpPr>
        <p:spPr>
          <a:xfrm>
            <a:off x="5812610"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5</a:t>
            </a:r>
            <a:r>
              <a:rPr b="1" i="0" lang="en" sz="1200" u="none" cap="none" strike="noStrike">
                <a:solidFill>
                  <a:schemeClr val="dk1"/>
                </a:solidFill>
                <a:latin typeface="IBM Plex Sans"/>
                <a:ea typeface="IBM Plex Sans"/>
                <a:cs typeface="IBM Plex Sans"/>
                <a:sym typeface="IBM Plex Sans"/>
              </a:rPr>
              <a:t>6/</a:t>
            </a:r>
            <a:r>
              <a:rPr b="1" lang="en" sz="1200">
                <a:solidFill>
                  <a:schemeClr val="dk1"/>
                </a:solidFill>
                <a:latin typeface="IBM Plex Sans"/>
                <a:ea typeface="IBM Plex Sans"/>
                <a:cs typeface="IBM Plex Sans"/>
                <a:sym typeface="IBM Plex Sans"/>
              </a:rPr>
              <a:t>193</a:t>
            </a:r>
            <a:endParaRPr b="1" i="0" sz="1200" u="none" cap="none" strike="noStrike">
              <a:solidFill>
                <a:schemeClr val="dk1"/>
              </a:solidFill>
              <a:latin typeface="IBM Plex Sans"/>
              <a:ea typeface="IBM Plex Sans"/>
              <a:cs typeface="IBM Plex Sans"/>
              <a:sym typeface="IBM Plex Sans"/>
            </a:endParaRPr>
          </a:p>
        </p:txBody>
      </p:sp>
      <p:sp>
        <p:nvSpPr>
          <p:cNvPr id="129" name="Google Shape;129;g23a11f75f95_0_287"/>
          <p:cNvSpPr txBox="1"/>
          <p:nvPr/>
        </p:nvSpPr>
        <p:spPr>
          <a:xfrm>
            <a:off x="7037689"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non compliance</a:t>
            </a:r>
            <a:endParaRPr b="0" i="0" sz="1000" u="none" cap="none" strike="noStrike">
              <a:solidFill>
                <a:srgbClr val="191919"/>
              </a:solidFill>
              <a:latin typeface="IBM Plex Sans"/>
              <a:ea typeface="IBM Plex Sans"/>
              <a:cs typeface="IBM Plex Sans"/>
              <a:sym typeface="IBM Plex Sans"/>
            </a:endParaRPr>
          </a:p>
        </p:txBody>
      </p:sp>
      <p:sp>
        <p:nvSpPr>
          <p:cNvPr id="130" name="Google Shape;130;g23a11f75f95_0_287"/>
          <p:cNvSpPr txBox="1"/>
          <p:nvPr/>
        </p:nvSpPr>
        <p:spPr>
          <a:xfrm>
            <a:off x="7037689"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IBM Plex Sans"/>
                <a:ea typeface="IBM Plex Sans"/>
                <a:cs typeface="IBM Plex Sans"/>
                <a:sym typeface="IBM Plex Sans"/>
              </a:rPr>
              <a:t>37</a:t>
            </a:r>
            <a:r>
              <a:rPr b="1" i="0" lang="en" sz="1200" u="none" cap="none" strike="noStrike">
                <a:solidFill>
                  <a:schemeClr val="dk1"/>
                </a:solidFill>
                <a:latin typeface="IBM Plex Sans"/>
                <a:ea typeface="IBM Plex Sans"/>
                <a:cs typeface="IBM Plex Sans"/>
                <a:sym typeface="IBM Plex Sans"/>
              </a:rPr>
              <a:t>/</a:t>
            </a:r>
            <a:r>
              <a:rPr b="1" lang="en" sz="1200">
                <a:solidFill>
                  <a:schemeClr val="dk1"/>
                </a:solidFill>
                <a:latin typeface="IBM Plex Sans"/>
                <a:ea typeface="IBM Plex Sans"/>
                <a:cs typeface="IBM Plex Sans"/>
                <a:sym typeface="IBM Plex Sans"/>
              </a:rPr>
              <a:t>193</a:t>
            </a:r>
            <a:endParaRPr b="1" i="0" sz="1200" u="none" cap="none" strike="noStrike">
              <a:solidFill>
                <a:schemeClr val="dk1"/>
              </a:solidFill>
              <a:latin typeface="IBM Plex Sans"/>
              <a:ea typeface="IBM Plex Sans"/>
              <a:cs typeface="IBM Plex Sans"/>
              <a:sym typeface="IBM Plex Sans"/>
            </a:endParaRPr>
          </a:p>
        </p:txBody>
      </p:sp>
      <p:sp>
        <p:nvSpPr>
          <p:cNvPr id="131" name="Google Shape;131;g23a11f75f95_0_287"/>
          <p:cNvSpPr txBox="1"/>
          <p:nvPr/>
        </p:nvSpPr>
        <p:spPr>
          <a:xfrm>
            <a:off x="5812600" y="2217175"/>
            <a:ext cx="2866500" cy="1162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200" u="none" cap="none" strike="noStrike">
              <a:solidFill>
                <a:srgbClr val="081004"/>
              </a:solidFill>
              <a:latin typeface="IBM Plex Sans"/>
              <a:ea typeface="IBM Plex Sans"/>
              <a:cs typeface="IBM Plex Sans"/>
              <a:sym typeface="IBM Plex Sans"/>
            </a:endParaRPr>
          </a:p>
        </p:txBody>
      </p:sp>
      <p:sp>
        <p:nvSpPr>
          <p:cNvPr id="132" name="Google Shape;132;g23a11f75f95_0_287"/>
          <p:cNvSpPr txBox="1"/>
          <p:nvPr/>
        </p:nvSpPr>
        <p:spPr>
          <a:xfrm>
            <a:off x="5812600" y="1861300"/>
            <a:ext cx="21732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lang="en" sz="2000">
                <a:solidFill>
                  <a:srgbClr val="081004"/>
                </a:solidFill>
                <a:latin typeface="IBM Plex Sans Medium"/>
                <a:ea typeface="IBM Plex Sans Medium"/>
                <a:cs typeface="IBM Plex Sans Medium"/>
                <a:sym typeface="IBM Plex Sans Medium"/>
              </a:rPr>
              <a:t>GOOD</a:t>
            </a:r>
            <a:endParaRPr b="0" i="0" sz="2000" u="none" cap="none" strike="noStrike">
              <a:solidFill>
                <a:srgbClr val="081004"/>
              </a:solidFill>
              <a:latin typeface="IBM Plex Sans Medium"/>
              <a:ea typeface="IBM Plex Sans Medium"/>
              <a:cs typeface="IBM Plex Sans Medium"/>
              <a:sym typeface="IBM Plex Sans Medium"/>
            </a:endParaRPr>
          </a:p>
        </p:txBody>
      </p:sp>
      <p:sp>
        <p:nvSpPr>
          <p:cNvPr id="133" name="Google Shape;133;g23a11f75f95_0_287"/>
          <p:cNvSpPr txBox="1"/>
          <p:nvPr/>
        </p:nvSpPr>
        <p:spPr>
          <a:xfrm>
            <a:off x="4316988" y="2215638"/>
            <a:ext cx="10347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rgbClr val="081004"/>
                </a:solidFill>
                <a:latin typeface="IBM Plex Sans"/>
                <a:ea typeface="IBM Plex Sans"/>
                <a:cs typeface="IBM Plex Sans"/>
                <a:sym typeface="IBM Plex Sans"/>
              </a:rPr>
              <a:t>80</a:t>
            </a:r>
            <a:r>
              <a:rPr b="0" i="0" lang="en" sz="2000" u="none" cap="none" strike="noStrike">
                <a:solidFill>
                  <a:srgbClr val="081004"/>
                </a:solidFill>
                <a:latin typeface="IBM Plex Sans"/>
                <a:ea typeface="IBM Plex Sans"/>
                <a:cs typeface="IBM Plex Sans"/>
                <a:sym typeface="IBM Plex Sans"/>
              </a:rPr>
              <a:t>.8%</a:t>
            </a:r>
            <a:endParaRPr b="0" i="0" sz="2000" u="none" cap="none" strike="noStrike">
              <a:solidFill>
                <a:srgbClr val="081004"/>
              </a:solidFill>
              <a:latin typeface="IBM Plex Sans"/>
              <a:ea typeface="IBM Plex Sans"/>
              <a:cs typeface="IBM Plex Sans"/>
              <a:sym typeface="IBM Plex Sans"/>
            </a:endParaRPr>
          </a:p>
        </p:txBody>
      </p:sp>
      <p:sp>
        <p:nvSpPr>
          <p:cNvPr id="134" name="Google Shape;134;g23a11f75f95_0_287"/>
          <p:cNvSpPr txBox="1"/>
          <p:nvPr/>
        </p:nvSpPr>
        <p:spPr>
          <a:xfrm>
            <a:off x="4324050" y="1270275"/>
            <a:ext cx="41838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            Usability Score</a:t>
            </a:r>
            <a:endParaRPr b="0" i="0" sz="2000" u="none" cap="none" strike="noStrike">
              <a:solidFill>
                <a:schemeClr val="dk1"/>
              </a:solidFill>
              <a:latin typeface="IBM Plex Sans Medium"/>
              <a:ea typeface="IBM Plex Sans Medium"/>
              <a:cs typeface="IBM Plex Sans Medium"/>
              <a:sym typeface="IBM Plex Sans Medium"/>
            </a:endParaRPr>
          </a:p>
        </p:txBody>
      </p:sp>
      <p:pic>
        <p:nvPicPr>
          <p:cNvPr id="135" name="Google Shape;135;g23a11f75f95_0_287" title="Gráfico"/>
          <p:cNvPicPr preferRelativeResize="0"/>
          <p:nvPr/>
        </p:nvPicPr>
        <p:blipFill rotWithShape="1">
          <a:blip r:embed="rId3">
            <a:alphaModFix/>
          </a:blip>
          <a:srcRect b="0" l="0" r="0" t="0"/>
          <a:stretch/>
        </p:blipFill>
        <p:spPr>
          <a:xfrm>
            <a:off x="256032" y="1991725"/>
            <a:ext cx="3354550" cy="2047450"/>
          </a:xfrm>
          <a:prstGeom prst="rect">
            <a:avLst/>
          </a:prstGeom>
          <a:noFill/>
          <a:ln>
            <a:noFill/>
          </a:ln>
        </p:spPr>
      </p:pic>
      <p:sp>
        <p:nvSpPr>
          <p:cNvPr id="136" name="Google Shape;136;g23a11f75f95_0_287"/>
          <p:cNvSpPr/>
          <p:nvPr/>
        </p:nvSpPr>
        <p:spPr>
          <a:xfrm>
            <a:off x="4316988" y="1881950"/>
            <a:ext cx="1034700" cy="1034700"/>
          </a:xfrm>
          <a:prstGeom prst="arc">
            <a:avLst>
              <a:gd fmla="val 16200000" name="adj1"/>
              <a:gd fmla="val 12467217" name="adj2"/>
            </a:avLst>
          </a:prstGeom>
          <a:no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23a11f75f95_0_287"/>
          <p:cNvSpPr/>
          <p:nvPr/>
        </p:nvSpPr>
        <p:spPr>
          <a:xfrm>
            <a:off x="4316988" y="1901712"/>
            <a:ext cx="1034700" cy="1034700"/>
          </a:xfrm>
          <a:prstGeom prst="ellipse">
            <a:avLst/>
          </a:prstGeom>
          <a:noFill/>
          <a:ln cap="flat" cmpd="sng" w="9525">
            <a:solidFill>
              <a:srgbClr val="08100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